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2"/>
  </p:notesMasterIdLst>
  <p:sldIdLst>
    <p:sldId id="257" r:id="rId2"/>
    <p:sldId id="293" r:id="rId3"/>
    <p:sldId id="297" r:id="rId4"/>
    <p:sldId id="310" r:id="rId5"/>
    <p:sldId id="295" r:id="rId6"/>
    <p:sldId id="312" r:id="rId7"/>
    <p:sldId id="311" r:id="rId8"/>
    <p:sldId id="298" r:id="rId9"/>
    <p:sldId id="299" r:id="rId10"/>
    <p:sldId id="301" r:id="rId11"/>
    <p:sldId id="300" r:id="rId12"/>
    <p:sldId id="260" r:id="rId13"/>
    <p:sldId id="261" r:id="rId14"/>
    <p:sldId id="256" r:id="rId15"/>
    <p:sldId id="269" r:id="rId16"/>
    <p:sldId id="313" r:id="rId17"/>
    <p:sldId id="266" r:id="rId18"/>
    <p:sldId id="274" r:id="rId19"/>
    <p:sldId id="268" r:id="rId20"/>
    <p:sldId id="272" r:id="rId21"/>
    <p:sldId id="303" r:id="rId22"/>
    <p:sldId id="302" r:id="rId23"/>
    <p:sldId id="304" r:id="rId24"/>
    <p:sldId id="314" r:id="rId25"/>
    <p:sldId id="330" r:id="rId26"/>
    <p:sldId id="259" r:id="rId27"/>
    <p:sldId id="305" r:id="rId28"/>
    <p:sldId id="307" r:id="rId29"/>
    <p:sldId id="315" r:id="rId30"/>
    <p:sldId id="316" r:id="rId31"/>
    <p:sldId id="308" r:id="rId32"/>
    <p:sldId id="306" r:id="rId33"/>
    <p:sldId id="258" r:id="rId34"/>
    <p:sldId id="317" r:id="rId35"/>
    <p:sldId id="318" r:id="rId36"/>
    <p:sldId id="276" r:id="rId37"/>
    <p:sldId id="322" r:id="rId38"/>
    <p:sldId id="278" r:id="rId39"/>
    <p:sldId id="279" r:id="rId40"/>
    <p:sldId id="280" r:id="rId41"/>
    <p:sldId id="264" r:id="rId42"/>
    <p:sldId id="281" r:id="rId43"/>
    <p:sldId id="263" r:id="rId44"/>
    <p:sldId id="282" r:id="rId45"/>
    <p:sldId id="283" r:id="rId46"/>
    <p:sldId id="284" r:id="rId47"/>
    <p:sldId id="285" r:id="rId48"/>
    <p:sldId id="286" r:id="rId49"/>
    <p:sldId id="287" r:id="rId50"/>
    <p:sldId id="290" r:id="rId51"/>
    <p:sldId id="292" r:id="rId52"/>
    <p:sldId id="323" r:id="rId53"/>
    <p:sldId id="335" r:id="rId54"/>
    <p:sldId id="328" r:id="rId55"/>
    <p:sldId id="319" r:id="rId56"/>
    <p:sldId id="320" r:id="rId57"/>
    <p:sldId id="325" r:id="rId58"/>
    <p:sldId id="321" r:id="rId59"/>
    <p:sldId id="309" r:id="rId60"/>
    <p:sldId id="262" r:id="rId61"/>
    <p:sldId id="329" r:id="rId62"/>
    <p:sldId id="265" r:id="rId63"/>
    <p:sldId id="273" r:id="rId64"/>
    <p:sldId id="270" r:id="rId65"/>
    <p:sldId id="275" r:id="rId66"/>
    <p:sldId id="267" r:id="rId67"/>
    <p:sldId id="331" r:id="rId68"/>
    <p:sldId id="332" r:id="rId69"/>
    <p:sldId id="334" r:id="rId70"/>
    <p:sldId id="333" r:id="rId7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701" autoAdjust="0"/>
  </p:normalViewPr>
  <p:slideViewPr>
    <p:cSldViewPr>
      <p:cViewPr>
        <p:scale>
          <a:sx n="82" d="100"/>
          <a:sy n="82" d="100"/>
        </p:scale>
        <p:origin x="906" y="139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45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1A687CE-8A2E-4D62-B8E5-7BEEB2ECA23C}" type="datetimeFigureOut">
              <a:rPr lang="en-US" smtClean="0"/>
              <a:t>1/20/2015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5C8CBF8-B346-43DC-AEFF-1F500545AADD}" type="slidenum">
              <a:rPr lang="en-US" smtClean="0"/>
              <a:t>‹#›</a:t>
            </a:fld>
            <a:endParaRPr lang="en-US"/>
          </a:p>
        </p:txBody>
      </p:sp>
    </p:spTree>
    <p:extLst>
      <p:ext uri="{BB962C8B-B14F-4D97-AF65-F5344CB8AC3E}">
        <p14:creationId xmlns:p14="http://schemas.microsoft.com/office/powerpoint/2010/main" val="1185961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1</a:t>
            </a:fld>
            <a:endParaRPr lang="en-US"/>
          </a:p>
        </p:txBody>
      </p:sp>
    </p:spTree>
    <p:extLst>
      <p:ext uri="{BB962C8B-B14F-4D97-AF65-F5344CB8AC3E}">
        <p14:creationId xmlns:p14="http://schemas.microsoft.com/office/powerpoint/2010/main" val="30342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the nice pink</a:t>
            </a:r>
            <a:r>
              <a:rPr lang="en-US" baseline="0" dirty="0" smtClean="0"/>
              <a:t> gum tissue that holds firm to the teeth</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10</a:t>
            </a:fld>
            <a:endParaRPr lang="en-US"/>
          </a:p>
        </p:txBody>
      </p:sp>
    </p:spTree>
    <p:extLst>
      <p:ext uri="{BB962C8B-B14F-4D97-AF65-F5344CB8AC3E}">
        <p14:creationId xmlns:p14="http://schemas.microsoft.com/office/powerpoint/2010/main" val="561226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the reddened rolled </a:t>
            </a:r>
            <a:r>
              <a:rPr lang="en-US" dirty="0" err="1" smtClean="0"/>
              <a:t>shiney</a:t>
            </a:r>
            <a:r>
              <a:rPr lang="en-US" dirty="0" smtClean="0"/>
              <a:t> gum tissue that has the spongy</a:t>
            </a:r>
            <a:r>
              <a:rPr lang="en-US" baseline="0" dirty="0" smtClean="0"/>
              <a:t> </a:t>
            </a:r>
            <a:r>
              <a:rPr lang="en-US" dirty="0" smtClean="0"/>
              <a:t>appearance.  Notice also the layer</a:t>
            </a:r>
            <a:r>
              <a:rPr lang="en-US" baseline="0" dirty="0" smtClean="0"/>
              <a:t> of bacterial plaque at the </a:t>
            </a:r>
            <a:r>
              <a:rPr lang="en-US" baseline="0" dirty="0" err="1" smtClean="0"/>
              <a:t>gumline</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11</a:t>
            </a:fld>
            <a:endParaRPr lang="en-US"/>
          </a:p>
        </p:txBody>
      </p:sp>
    </p:spTree>
    <p:extLst>
      <p:ext uri="{BB962C8B-B14F-4D97-AF65-F5344CB8AC3E}">
        <p14:creationId xmlns:p14="http://schemas.microsoft.com/office/powerpoint/2010/main" val="2238619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Brushing</a:t>
            </a:r>
            <a:r>
              <a:rPr lang="en-US" dirty="0"/>
              <a:t> removes the bacteria and food from the outer, inner, and chewing surfaces of your teeth. Take time to brush your teeth thoroughly every day.  A soft bristle tooth brush is recommended.  Remember to replace your tooth brush every three months.  Worn out tooth brushes cannot properly clean your teeth and may injure your gums.</a:t>
            </a:r>
          </a:p>
          <a:p>
            <a:r>
              <a:rPr lang="en-US" b="1" dirty="0"/>
              <a:t>(</a:t>
            </a:r>
            <a:r>
              <a:rPr lang="en-US" dirty="0"/>
              <a:t>insert </a:t>
            </a:r>
            <a:r>
              <a:rPr lang="en-US" dirty="0" err="1"/>
              <a:t>colgate</a:t>
            </a:r>
            <a:r>
              <a:rPr lang="en-US" dirty="0"/>
              <a:t> you tube of how to brush and floss)   </a:t>
            </a:r>
          </a:p>
          <a:p>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12</a:t>
            </a:fld>
            <a:endParaRPr lang="en-US"/>
          </a:p>
        </p:txBody>
      </p:sp>
    </p:spTree>
    <p:extLst>
      <p:ext uri="{BB962C8B-B14F-4D97-AF65-F5344CB8AC3E}">
        <p14:creationId xmlns:p14="http://schemas.microsoft.com/office/powerpoint/2010/main" val="3246615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Flossing</a:t>
            </a:r>
            <a:r>
              <a:rPr lang="en-US" dirty="0"/>
              <a:t> between your teeth and under the gum line removes the acid causing foods and bacteria where your tooth brush can not reach. Since tooth decay and periodontal disease often start in these areas, it is important to clean them thoroughly at least once a day.  </a:t>
            </a:r>
          </a:p>
          <a:p>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13</a:t>
            </a:fld>
            <a:endParaRPr lang="en-US"/>
          </a:p>
        </p:txBody>
      </p:sp>
    </p:spTree>
    <p:extLst>
      <p:ext uri="{BB962C8B-B14F-4D97-AF65-F5344CB8AC3E}">
        <p14:creationId xmlns:p14="http://schemas.microsoft.com/office/powerpoint/2010/main" val="1833662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14</a:t>
            </a:fld>
            <a:endParaRPr lang="en-US"/>
          </a:p>
        </p:txBody>
      </p:sp>
    </p:spTree>
    <p:extLst>
      <p:ext uri="{BB962C8B-B14F-4D97-AF65-F5344CB8AC3E}">
        <p14:creationId xmlns:p14="http://schemas.microsoft.com/office/powerpoint/2010/main" val="4289813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15</a:t>
            </a:fld>
            <a:endParaRPr lang="en-US"/>
          </a:p>
        </p:txBody>
      </p:sp>
    </p:spTree>
    <p:extLst>
      <p:ext uri="{BB962C8B-B14F-4D97-AF65-F5344CB8AC3E}">
        <p14:creationId xmlns:p14="http://schemas.microsoft.com/office/powerpoint/2010/main" val="28974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16</a:t>
            </a:fld>
            <a:endParaRPr lang="en-US"/>
          </a:p>
        </p:txBody>
      </p:sp>
    </p:spTree>
    <p:extLst>
      <p:ext uri="{BB962C8B-B14F-4D97-AF65-F5344CB8AC3E}">
        <p14:creationId xmlns:p14="http://schemas.microsoft.com/office/powerpoint/2010/main" val="2095813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17</a:t>
            </a:fld>
            <a:endParaRPr lang="en-US"/>
          </a:p>
        </p:txBody>
      </p:sp>
    </p:spTree>
    <p:extLst>
      <p:ext uri="{BB962C8B-B14F-4D97-AF65-F5344CB8AC3E}">
        <p14:creationId xmlns:p14="http://schemas.microsoft.com/office/powerpoint/2010/main" val="265043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18</a:t>
            </a:fld>
            <a:endParaRPr lang="en-US"/>
          </a:p>
        </p:txBody>
      </p:sp>
    </p:spTree>
    <p:extLst>
      <p:ext uri="{BB962C8B-B14F-4D97-AF65-F5344CB8AC3E}">
        <p14:creationId xmlns:p14="http://schemas.microsoft.com/office/powerpoint/2010/main" val="1321420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19</a:t>
            </a:fld>
            <a:endParaRPr lang="en-US"/>
          </a:p>
        </p:txBody>
      </p:sp>
    </p:spTree>
    <p:extLst>
      <p:ext uri="{BB962C8B-B14F-4D97-AF65-F5344CB8AC3E}">
        <p14:creationId xmlns:p14="http://schemas.microsoft.com/office/powerpoint/2010/main" val="109518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 your tongue and feel how smooth </a:t>
            </a:r>
            <a:r>
              <a:rPr lang="en-US" baseline="0" dirty="0" smtClean="0"/>
              <a:t> and moist the oral tissue feels.  Under the tissue lies accessory salivary glands that continually pump out saliva containing many elements that keep the mouth healthy.  The oral tissues are permeable and allow and constant flow back and forth from the mouth.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2</a:t>
            </a:fld>
            <a:endParaRPr lang="en-US"/>
          </a:p>
        </p:txBody>
      </p:sp>
    </p:spTree>
    <p:extLst>
      <p:ext uri="{BB962C8B-B14F-4D97-AF65-F5344CB8AC3E}">
        <p14:creationId xmlns:p14="http://schemas.microsoft.com/office/powerpoint/2010/main" val="3755397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20</a:t>
            </a:fld>
            <a:endParaRPr lang="en-US"/>
          </a:p>
        </p:txBody>
      </p:sp>
    </p:spTree>
    <p:extLst>
      <p:ext uri="{BB962C8B-B14F-4D97-AF65-F5344CB8AC3E}">
        <p14:creationId xmlns:p14="http://schemas.microsoft.com/office/powerpoint/2010/main" val="3230521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Snuff tobacco</a:t>
            </a:r>
            <a:r>
              <a:rPr lang="en-US" baseline="0" dirty="0" smtClean="0"/>
              <a:t> is usually sold in cans or in other forms here.  Just a pinch is needed to release the nicotine that is quickly absorbed in the bloodstream resulting in a quick high. Most often these products are flavored to attract a younger market share.</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21</a:t>
            </a:fld>
            <a:endParaRPr lang="en-US"/>
          </a:p>
        </p:txBody>
      </p:sp>
    </p:spTree>
    <p:extLst>
      <p:ext uri="{BB962C8B-B14F-4D97-AF65-F5344CB8AC3E}">
        <p14:creationId xmlns:p14="http://schemas.microsoft.com/office/powerpoint/2010/main" val="2924668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22</a:t>
            </a:fld>
            <a:endParaRPr lang="en-US"/>
          </a:p>
        </p:txBody>
      </p:sp>
    </p:spTree>
    <p:extLst>
      <p:ext uri="{BB962C8B-B14F-4D97-AF65-F5344CB8AC3E}">
        <p14:creationId xmlns:p14="http://schemas.microsoft.com/office/powerpoint/2010/main" val="2204893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23</a:t>
            </a:fld>
            <a:endParaRPr lang="en-US"/>
          </a:p>
        </p:txBody>
      </p:sp>
    </p:spTree>
    <p:extLst>
      <p:ext uri="{BB962C8B-B14F-4D97-AF65-F5344CB8AC3E}">
        <p14:creationId xmlns:p14="http://schemas.microsoft.com/office/powerpoint/2010/main" val="3638441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24</a:t>
            </a:fld>
            <a:endParaRPr lang="en-US"/>
          </a:p>
        </p:txBody>
      </p:sp>
    </p:spTree>
    <p:extLst>
      <p:ext uri="{BB962C8B-B14F-4D97-AF65-F5344CB8AC3E}">
        <p14:creationId xmlns:p14="http://schemas.microsoft.com/office/powerpoint/2010/main" val="3434245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26</a:t>
            </a:fld>
            <a:endParaRPr lang="en-US"/>
          </a:p>
        </p:txBody>
      </p:sp>
    </p:spTree>
    <p:extLst>
      <p:ext uri="{BB962C8B-B14F-4D97-AF65-F5344CB8AC3E}">
        <p14:creationId xmlns:p14="http://schemas.microsoft.com/office/powerpoint/2010/main" val="1236234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t>
            </a:r>
            <a:r>
              <a:rPr lang="en-US" dirty="0" err="1" smtClean="0"/>
              <a:t>Gruen</a:t>
            </a:r>
            <a:r>
              <a:rPr lang="en-US" baseline="0" dirty="0" smtClean="0"/>
              <a:t> after 27 and counting surgeries for facial reconstruction.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27</a:t>
            </a:fld>
            <a:endParaRPr lang="en-US"/>
          </a:p>
        </p:txBody>
      </p:sp>
    </p:spTree>
    <p:extLst>
      <p:ext uri="{BB962C8B-B14F-4D97-AF65-F5344CB8AC3E}">
        <p14:creationId xmlns:p14="http://schemas.microsoft.com/office/powerpoint/2010/main" val="3426909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28</a:t>
            </a:fld>
            <a:endParaRPr lang="en-US"/>
          </a:p>
        </p:txBody>
      </p:sp>
    </p:spTree>
    <p:extLst>
      <p:ext uri="{BB962C8B-B14F-4D97-AF65-F5344CB8AC3E}">
        <p14:creationId xmlns:p14="http://schemas.microsoft.com/office/powerpoint/2010/main" val="4215499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29</a:t>
            </a:fld>
            <a:endParaRPr lang="en-US"/>
          </a:p>
        </p:txBody>
      </p:sp>
    </p:spTree>
    <p:extLst>
      <p:ext uri="{BB962C8B-B14F-4D97-AF65-F5344CB8AC3E}">
        <p14:creationId xmlns:p14="http://schemas.microsoft.com/office/powerpoint/2010/main" val="4149643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30</a:t>
            </a:fld>
            <a:endParaRPr lang="en-US"/>
          </a:p>
        </p:txBody>
      </p:sp>
    </p:spTree>
    <p:extLst>
      <p:ext uri="{BB962C8B-B14F-4D97-AF65-F5344CB8AC3E}">
        <p14:creationId xmlns:p14="http://schemas.microsoft.com/office/powerpoint/2010/main" val="305581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mouth is the beginning</a:t>
            </a:r>
            <a:r>
              <a:rPr lang="en-US" baseline="0" dirty="0" smtClean="0"/>
              <a:t> of the digestive tract and houses the greatest number of bacteria of the digestive tract.  The goal of oral health is to keep the numbers of bacteria decreased.  Remember that even though the oral tissues feel smooth they are </a:t>
            </a:r>
            <a:r>
              <a:rPr lang="en-US" baseline="0" dirty="0" err="1" smtClean="0"/>
              <a:t>permiable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3</a:t>
            </a:fld>
            <a:endParaRPr lang="en-US"/>
          </a:p>
        </p:txBody>
      </p:sp>
    </p:spTree>
    <p:extLst>
      <p:ext uri="{BB962C8B-B14F-4D97-AF65-F5344CB8AC3E}">
        <p14:creationId xmlns:p14="http://schemas.microsoft.com/office/powerpoint/2010/main" val="983873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31</a:t>
            </a:fld>
            <a:endParaRPr lang="en-US"/>
          </a:p>
        </p:txBody>
      </p:sp>
    </p:spTree>
    <p:extLst>
      <p:ext uri="{BB962C8B-B14F-4D97-AF65-F5344CB8AC3E}">
        <p14:creationId xmlns:p14="http://schemas.microsoft.com/office/powerpoint/2010/main" val="35742656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32</a:t>
            </a:fld>
            <a:endParaRPr lang="en-US"/>
          </a:p>
        </p:txBody>
      </p:sp>
    </p:spTree>
    <p:extLst>
      <p:ext uri="{BB962C8B-B14F-4D97-AF65-F5344CB8AC3E}">
        <p14:creationId xmlns:p14="http://schemas.microsoft.com/office/powerpoint/2010/main" val="646623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33</a:t>
            </a:fld>
            <a:endParaRPr lang="en-US"/>
          </a:p>
        </p:txBody>
      </p:sp>
    </p:spTree>
    <p:extLst>
      <p:ext uri="{BB962C8B-B14F-4D97-AF65-F5344CB8AC3E}">
        <p14:creationId xmlns:p14="http://schemas.microsoft.com/office/powerpoint/2010/main" val="4059599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34</a:t>
            </a:fld>
            <a:endParaRPr lang="en-US"/>
          </a:p>
        </p:txBody>
      </p:sp>
    </p:spTree>
    <p:extLst>
      <p:ext uri="{BB962C8B-B14F-4D97-AF65-F5344CB8AC3E}">
        <p14:creationId xmlns:p14="http://schemas.microsoft.com/office/powerpoint/2010/main" val="27186921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35</a:t>
            </a:fld>
            <a:endParaRPr lang="en-US"/>
          </a:p>
        </p:txBody>
      </p:sp>
    </p:spTree>
    <p:extLst>
      <p:ext uri="{BB962C8B-B14F-4D97-AF65-F5344CB8AC3E}">
        <p14:creationId xmlns:p14="http://schemas.microsoft.com/office/powerpoint/2010/main" val="573591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36</a:t>
            </a:fld>
            <a:endParaRPr lang="en-US"/>
          </a:p>
        </p:txBody>
      </p:sp>
    </p:spTree>
    <p:extLst>
      <p:ext uri="{BB962C8B-B14F-4D97-AF65-F5344CB8AC3E}">
        <p14:creationId xmlns:p14="http://schemas.microsoft.com/office/powerpoint/2010/main" val="3071036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38</a:t>
            </a:fld>
            <a:endParaRPr lang="en-US"/>
          </a:p>
        </p:txBody>
      </p:sp>
    </p:spTree>
    <p:extLst>
      <p:ext uri="{BB962C8B-B14F-4D97-AF65-F5344CB8AC3E}">
        <p14:creationId xmlns:p14="http://schemas.microsoft.com/office/powerpoint/2010/main" val="4074071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39</a:t>
            </a:fld>
            <a:endParaRPr lang="en-US"/>
          </a:p>
        </p:txBody>
      </p:sp>
    </p:spTree>
    <p:extLst>
      <p:ext uri="{BB962C8B-B14F-4D97-AF65-F5344CB8AC3E}">
        <p14:creationId xmlns:p14="http://schemas.microsoft.com/office/powerpoint/2010/main" val="16638168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40</a:t>
            </a:fld>
            <a:endParaRPr lang="en-US"/>
          </a:p>
        </p:txBody>
      </p:sp>
    </p:spTree>
    <p:extLst>
      <p:ext uri="{BB962C8B-B14F-4D97-AF65-F5344CB8AC3E}">
        <p14:creationId xmlns:p14="http://schemas.microsoft.com/office/powerpoint/2010/main" val="1215202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41</a:t>
            </a:fld>
            <a:endParaRPr lang="en-US"/>
          </a:p>
        </p:txBody>
      </p:sp>
    </p:spTree>
    <p:extLst>
      <p:ext uri="{BB962C8B-B14F-4D97-AF65-F5344CB8AC3E}">
        <p14:creationId xmlns:p14="http://schemas.microsoft.com/office/powerpoint/2010/main" val="3296947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a:t>
            </a:fld>
            <a:endParaRPr lang="en-US"/>
          </a:p>
        </p:txBody>
      </p:sp>
    </p:spTree>
    <p:extLst>
      <p:ext uri="{BB962C8B-B14F-4D97-AF65-F5344CB8AC3E}">
        <p14:creationId xmlns:p14="http://schemas.microsoft.com/office/powerpoint/2010/main" val="23142535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42</a:t>
            </a:fld>
            <a:endParaRPr lang="en-US"/>
          </a:p>
        </p:txBody>
      </p:sp>
    </p:spTree>
    <p:extLst>
      <p:ext uri="{BB962C8B-B14F-4D97-AF65-F5344CB8AC3E}">
        <p14:creationId xmlns:p14="http://schemas.microsoft.com/office/powerpoint/2010/main" val="18249527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43</a:t>
            </a:fld>
            <a:endParaRPr lang="en-US"/>
          </a:p>
        </p:txBody>
      </p:sp>
    </p:spTree>
    <p:extLst>
      <p:ext uri="{BB962C8B-B14F-4D97-AF65-F5344CB8AC3E}">
        <p14:creationId xmlns:p14="http://schemas.microsoft.com/office/powerpoint/2010/main" val="26689156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44</a:t>
            </a:fld>
            <a:endParaRPr lang="en-US"/>
          </a:p>
        </p:txBody>
      </p:sp>
    </p:spTree>
    <p:extLst>
      <p:ext uri="{BB962C8B-B14F-4D97-AF65-F5344CB8AC3E}">
        <p14:creationId xmlns:p14="http://schemas.microsoft.com/office/powerpoint/2010/main" val="31916904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45</a:t>
            </a:fld>
            <a:endParaRPr lang="en-US"/>
          </a:p>
        </p:txBody>
      </p:sp>
    </p:spTree>
    <p:extLst>
      <p:ext uri="{BB962C8B-B14F-4D97-AF65-F5344CB8AC3E}">
        <p14:creationId xmlns:p14="http://schemas.microsoft.com/office/powerpoint/2010/main" val="18638317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46</a:t>
            </a:fld>
            <a:endParaRPr lang="en-US"/>
          </a:p>
        </p:txBody>
      </p:sp>
    </p:spTree>
    <p:extLst>
      <p:ext uri="{BB962C8B-B14F-4D97-AF65-F5344CB8AC3E}">
        <p14:creationId xmlns:p14="http://schemas.microsoft.com/office/powerpoint/2010/main" val="16302808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47</a:t>
            </a:fld>
            <a:endParaRPr lang="en-US"/>
          </a:p>
        </p:txBody>
      </p:sp>
    </p:spTree>
    <p:extLst>
      <p:ext uri="{BB962C8B-B14F-4D97-AF65-F5344CB8AC3E}">
        <p14:creationId xmlns:p14="http://schemas.microsoft.com/office/powerpoint/2010/main" val="42150293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48</a:t>
            </a:fld>
            <a:endParaRPr lang="en-US"/>
          </a:p>
        </p:txBody>
      </p:sp>
    </p:spTree>
    <p:extLst>
      <p:ext uri="{BB962C8B-B14F-4D97-AF65-F5344CB8AC3E}">
        <p14:creationId xmlns:p14="http://schemas.microsoft.com/office/powerpoint/2010/main" val="29124977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49</a:t>
            </a:fld>
            <a:endParaRPr lang="en-US"/>
          </a:p>
        </p:txBody>
      </p:sp>
    </p:spTree>
    <p:extLst>
      <p:ext uri="{BB962C8B-B14F-4D97-AF65-F5344CB8AC3E}">
        <p14:creationId xmlns:p14="http://schemas.microsoft.com/office/powerpoint/2010/main" val="17837387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50</a:t>
            </a:fld>
            <a:endParaRPr lang="en-US"/>
          </a:p>
        </p:txBody>
      </p:sp>
    </p:spTree>
    <p:extLst>
      <p:ext uri="{BB962C8B-B14F-4D97-AF65-F5344CB8AC3E}">
        <p14:creationId xmlns:p14="http://schemas.microsoft.com/office/powerpoint/2010/main" val="34618635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51</a:t>
            </a:fld>
            <a:endParaRPr lang="en-US"/>
          </a:p>
        </p:txBody>
      </p:sp>
    </p:spTree>
    <p:extLst>
      <p:ext uri="{BB962C8B-B14F-4D97-AF65-F5344CB8AC3E}">
        <p14:creationId xmlns:p14="http://schemas.microsoft.com/office/powerpoint/2010/main" val="2658233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ways to keep the numbers of bacteria down is to lessen carbohydrate consumption.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5</a:t>
            </a:fld>
            <a:endParaRPr lang="en-US"/>
          </a:p>
        </p:txBody>
      </p:sp>
    </p:spTree>
    <p:extLst>
      <p:ext uri="{BB962C8B-B14F-4D97-AF65-F5344CB8AC3E}">
        <p14:creationId xmlns:p14="http://schemas.microsoft.com/office/powerpoint/2010/main" val="3892158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55</a:t>
            </a:fld>
            <a:endParaRPr lang="en-US"/>
          </a:p>
        </p:txBody>
      </p:sp>
    </p:spTree>
    <p:extLst>
      <p:ext uri="{BB962C8B-B14F-4D97-AF65-F5344CB8AC3E}">
        <p14:creationId xmlns:p14="http://schemas.microsoft.com/office/powerpoint/2010/main" val="29556993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56</a:t>
            </a:fld>
            <a:endParaRPr lang="en-US"/>
          </a:p>
        </p:txBody>
      </p:sp>
    </p:spTree>
    <p:extLst>
      <p:ext uri="{BB962C8B-B14F-4D97-AF65-F5344CB8AC3E}">
        <p14:creationId xmlns:p14="http://schemas.microsoft.com/office/powerpoint/2010/main" val="23786207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it shows the enamel matrix oxidizing and leaving spaces between the enamel rods.  While that is happening, the rods collapse on each other creating a dense mass.</a:t>
            </a:r>
            <a:r>
              <a:rPr lang="en-US" baseline="0" dirty="0" smtClean="0"/>
              <a:t>  This gives the illusion of a white tooth.</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57</a:t>
            </a:fld>
            <a:endParaRPr lang="en-US"/>
          </a:p>
        </p:txBody>
      </p:sp>
    </p:spTree>
    <p:extLst>
      <p:ext uri="{BB962C8B-B14F-4D97-AF65-F5344CB8AC3E}">
        <p14:creationId xmlns:p14="http://schemas.microsoft.com/office/powerpoint/2010/main" val="19220160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58</a:t>
            </a:fld>
            <a:endParaRPr lang="en-US"/>
          </a:p>
        </p:txBody>
      </p:sp>
    </p:spTree>
    <p:extLst>
      <p:ext uri="{BB962C8B-B14F-4D97-AF65-F5344CB8AC3E}">
        <p14:creationId xmlns:p14="http://schemas.microsoft.com/office/powerpoint/2010/main" val="7528337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Teeth</a:t>
            </a:r>
            <a:r>
              <a:rPr lang="en-US" baseline="0" dirty="0" smtClean="0"/>
              <a:t> Whitening in the office is the safest method of tooth whitening.  All of the permeable soft tissue is protected and isolated.  Whitening gel is applied to the tooth structure.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59</a:t>
            </a:fld>
            <a:endParaRPr lang="en-US"/>
          </a:p>
        </p:txBody>
      </p:sp>
    </p:spTree>
    <p:extLst>
      <p:ext uri="{BB962C8B-B14F-4D97-AF65-F5344CB8AC3E}">
        <p14:creationId xmlns:p14="http://schemas.microsoft.com/office/powerpoint/2010/main" val="16427020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60</a:t>
            </a:fld>
            <a:endParaRPr lang="en-US"/>
          </a:p>
        </p:txBody>
      </p:sp>
    </p:spTree>
    <p:extLst>
      <p:ext uri="{BB962C8B-B14F-4D97-AF65-F5344CB8AC3E}">
        <p14:creationId xmlns:p14="http://schemas.microsoft.com/office/powerpoint/2010/main" val="31732345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acid attacks</a:t>
            </a:r>
            <a:r>
              <a:rPr lang="en-US" baseline="0" dirty="0" smtClean="0"/>
              <a:t> both the enamel matrix and the enamel rods and removes a piece of enamel.  Once enamel is removed it can not be regenerated.  Repeated use of an acid on the enamel creates erosion and sensitivity.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61</a:t>
            </a:fld>
            <a:endParaRPr lang="en-US"/>
          </a:p>
        </p:txBody>
      </p:sp>
    </p:spTree>
    <p:extLst>
      <p:ext uri="{BB962C8B-B14F-4D97-AF65-F5344CB8AC3E}">
        <p14:creationId xmlns:p14="http://schemas.microsoft.com/office/powerpoint/2010/main" val="6260103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62</a:t>
            </a:fld>
            <a:endParaRPr lang="en-US"/>
          </a:p>
        </p:txBody>
      </p:sp>
    </p:spTree>
    <p:extLst>
      <p:ext uri="{BB962C8B-B14F-4D97-AF65-F5344CB8AC3E}">
        <p14:creationId xmlns:p14="http://schemas.microsoft.com/office/powerpoint/2010/main" val="8485319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63</a:t>
            </a:fld>
            <a:endParaRPr lang="en-US"/>
          </a:p>
        </p:txBody>
      </p:sp>
    </p:spTree>
    <p:extLst>
      <p:ext uri="{BB962C8B-B14F-4D97-AF65-F5344CB8AC3E}">
        <p14:creationId xmlns:p14="http://schemas.microsoft.com/office/powerpoint/2010/main" val="29862293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64</a:t>
            </a:fld>
            <a:endParaRPr lang="en-US"/>
          </a:p>
        </p:txBody>
      </p:sp>
    </p:spTree>
    <p:extLst>
      <p:ext uri="{BB962C8B-B14F-4D97-AF65-F5344CB8AC3E}">
        <p14:creationId xmlns:p14="http://schemas.microsoft.com/office/powerpoint/2010/main" val="1733003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a:t>
            </a:fld>
            <a:endParaRPr lang="en-US"/>
          </a:p>
        </p:txBody>
      </p:sp>
    </p:spTree>
    <p:extLst>
      <p:ext uri="{BB962C8B-B14F-4D97-AF65-F5344CB8AC3E}">
        <p14:creationId xmlns:p14="http://schemas.microsoft.com/office/powerpoint/2010/main" val="5027293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65</a:t>
            </a:fld>
            <a:endParaRPr lang="en-US"/>
          </a:p>
        </p:txBody>
      </p:sp>
    </p:spTree>
    <p:extLst>
      <p:ext uri="{BB962C8B-B14F-4D97-AF65-F5344CB8AC3E}">
        <p14:creationId xmlns:p14="http://schemas.microsoft.com/office/powerpoint/2010/main" val="5167578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66</a:t>
            </a:fld>
            <a:endParaRPr lang="en-US"/>
          </a:p>
        </p:txBody>
      </p:sp>
    </p:spTree>
    <p:extLst>
      <p:ext uri="{BB962C8B-B14F-4D97-AF65-F5344CB8AC3E}">
        <p14:creationId xmlns:p14="http://schemas.microsoft.com/office/powerpoint/2010/main" val="280272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C8CBF8-B346-43DC-AEFF-1F500545AADD}" type="slidenum">
              <a:rPr lang="en-US" smtClean="0"/>
              <a:t>7</a:t>
            </a:fld>
            <a:endParaRPr lang="en-US"/>
          </a:p>
        </p:txBody>
      </p:sp>
    </p:spTree>
    <p:extLst>
      <p:ext uri="{BB962C8B-B14F-4D97-AF65-F5344CB8AC3E}">
        <p14:creationId xmlns:p14="http://schemas.microsoft.com/office/powerpoint/2010/main" val="96931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Chew gum with the ADA seal of approval.  Studies</a:t>
            </a:r>
            <a:r>
              <a:rPr lang="en-US" baseline="0" dirty="0" smtClean="0"/>
              <a:t> show that chewing sugarless gum for 20 minutes after a meal reduces tooth decay and increases salivary flow.  </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8</a:t>
            </a:fld>
            <a:endParaRPr lang="en-US"/>
          </a:p>
        </p:txBody>
      </p:sp>
    </p:spTree>
    <p:extLst>
      <p:ext uri="{BB962C8B-B14F-4D97-AF65-F5344CB8AC3E}">
        <p14:creationId xmlns:p14="http://schemas.microsoft.com/office/powerpoint/2010/main" val="805936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Snack</a:t>
            </a:r>
            <a:r>
              <a:rPr lang="en-US" baseline="0" dirty="0" smtClean="0"/>
              <a:t> on foods that have a low fermentable rate.</a:t>
            </a:r>
            <a:endParaRPr lang="en-US" dirty="0"/>
          </a:p>
        </p:txBody>
      </p:sp>
      <p:sp>
        <p:nvSpPr>
          <p:cNvPr id="4" name="Slide Number Placeholder 3"/>
          <p:cNvSpPr>
            <a:spLocks noGrp="1"/>
          </p:cNvSpPr>
          <p:nvPr>
            <p:ph type="sldNum" sz="quarter" idx="10"/>
          </p:nvPr>
        </p:nvSpPr>
        <p:spPr/>
        <p:txBody>
          <a:bodyPr/>
          <a:lstStyle/>
          <a:p>
            <a:fld id="{C5C8CBF8-B346-43DC-AEFF-1F500545AADD}" type="slidenum">
              <a:rPr lang="en-US" smtClean="0"/>
              <a:t>9</a:t>
            </a:fld>
            <a:endParaRPr lang="en-US"/>
          </a:p>
        </p:txBody>
      </p:sp>
    </p:spTree>
    <p:extLst>
      <p:ext uri="{BB962C8B-B14F-4D97-AF65-F5344CB8AC3E}">
        <p14:creationId xmlns:p14="http://schemas.microsoft.com/office/powerpoint/2010/main" val="1907501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789D0C4-F0FF-420C-881A-06B319F65364}" type="datetimeFigureOut">
              <a:rPr lang="en-US" smtClean="0"/>
              <a:t>1/20/2015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01AC648-4278-4B32-97C6-BB14B2533482}"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89D0C4-F0FF-420C-881A-06B319F65364}" type="datetimeFigureOut">
              <a:rPr lang="en-US" smtClean="0"/>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89D0C4-F0FF-420C-881A-06B319F65364}" type="datetimeFigureOut">
              <a:rPr lang="en-US" smtClean="0"/>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89D0C4-F0FF-420C-881A-06B319F65364}" type="datetimeFigureOut">
              <a:rPr lang="en-US" smtClean="0"/>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89D0C4-F0FF-420C-881A-06B319F65364}" type="datetimeFigureOut">
              <a:rPr lang="en-US" smtClean="0"/>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01AC648-4278-4B32-97C6-BB14B253348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89D0C4-F0FF-420C-881A-06B319F65364}" type="datetimeFigureOut">
              <a:rPr lang="en-US" smtClean="0"/>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89D0C4-F0FF-420C-881A-06B319F65364}" type="datetimeFigureOut">
              <a:rPr lang="en-US" smtClean="0"/>
              <a:t>1/20/2015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789D0C4-F0FF-420C-881A-06B319F65364}" type="datetimeFigureOut">
              <a:rPr lang="en-US" smtClean="0"/>
              <a:t>1/20/2015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89D0C4-F0FF-420C-881A-06B319F65364}" type="datetimeFigureOut">
              <a:rPr lang="en-US" smtClean="0"/>
              <a:t>1/20/2015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89D0C4-F0FF-420C-881A-06B319F65364}" type="datetimeFigureOut">
              <a:rPr lang="en-US" smtClean="0"/>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789D0C4-F0FF-420C-881A-06B319F65364}" type="datetimeFigureOut">
              <a:rPr lang="en-US" smtClean="0"/>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C648-4278-4B32-97C6-BB14B253348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789D0C4-F0FF-420C-881A-06B319F65364}" type="datetimeFigureOut">
              <a:rPr lang="en-US" smtClean="0"/>
              <a:t>1/20/2015</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01AC648-4278-4B32-97C6-BB14B253348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xm9c5HAUBpY"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HhdoPXNKNm4"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ideo" Target="https://www.youtube.com/embed/TqqApcqKcY0" TargetMode="Externa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ideo" Target="https://www.youtube.com/embed/NJsAmJC9oOw" TargetMode="Externa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Health </a:t>
            </a:r>
            <a:r>
              <a:rPr lang="en-US" dirty="0"/>
              <a:t>O</a:t>
            </a:r>
            <a:r>
              <a:rPr lang="en-US" dirty="0" smtClean="0"/>
              <a:t>verview</a:t>
            </a:r>
            <a:endParaRPr lang="en-US" dirty="0"/>
          </a:p>
        </p:txBody>
      </p:sp>
      <p:sp>
        <p:nvSpPr>
          <p:cNvPr id="3" name="Content Placeholder 2"/>
          <p:cNvSpPr>
            <a:spLocks noGrp="1"/>
          </p:cNvSpPr>
          <p:nvPr>
            <p:ph idx="1"/>
          </p:nvPr>
        </p:nvSpPr>
        <p:spPr/>
        <p:txBody>
          <a:bodyPr/>
          <a:lstStyle/>
          <a:p>
            <a:pPr algn="ctr"/>
            <a:r>
              <a:rPr lang="en-US" dirty="0" smtClean="0"/>
              <a:t>Dr. Diane </a:t>
            </a:r>
            <a:r>
              <a:rPr lang="en-US" dirty="0" err="1" smtClean="0"/>
              <a:t>Bonanni</a:t>
            </a:r>
            <a:endParaRPr lang="en-US" dirty="0" smtClean="0"/>
          </a:p>
          <a:p>
            <a:pPr algn="ctr"/>
            <a:r>
              <a:rPr lang="en-US" dirty="0" smtClean="0"/>
              <a:t>Introduction to the mouth</a:t>
            </a:r>
          </a:p>
          <a:p>
            <a:pPr algn="ctr"/>
            <a:r>
              <a:rPr lang="en-US" dirty="0" smtClean="0"/>
              <a:t>Oral care/hygiene</a:t>
            </a:r>
          </a:p>
          <a:p>
            <a:pPr algn="ctr"/>
            <a:r>
              <a:rPr lang="en-US" dirty="0" smtClean="0"/>
              <a:t>Over-the-counter teeth whitening products</a:t>
            </a:r>
          </a:p>
          <a:p>
            <a:pPr algn="ctr"/>
            <a:r>
              <a:rPr lang="en-US" dirty="0" smtClean="0"/>
              <a:t>Smokeless and smoking tobacco</a:t>
            </a:r>
          </a:p>
          <a:p>
            <a:pPr algn="ctr"/>
            <a:r>
              <a:rPr lang="en-US" dirty="0" smtClean="0"/>
              <a:t>Oral Piercing</a:t>
            </a:r>
          </a:p>
          <a:p>
            <a:pPr algn="ctr"/>
            <a:r>
              <a:rPr lang="en-US" dirty="0" smtClean="0"/>
              <a:t>HPV</a:t>
            </a:r>
          </a:p>
          <a:p>
            <a:pPr algn="ctr"/>
            <a:r>
              <a:rPr lang="en-US" dirty="0" smtClean="0"/>
              <a:t>Oral Cancer</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7660" y="5105400"/>
            <a:ext cx="3434716" cy="1143000"/>
          </a:xfrm>
          <a:prstGeom prst="rect">
            <a:avLst/>
          </a:prstGeom>
        </p:spPr>
      </p:pic>
    </p:spTree>
    <p:extLst>
      <p:ext uri="{BB962C8B-B14F-4D97-AF65-F5344CB8AC3E}">
        <p14:creationId xmlns:p14="http://schemas.microsoft.com/office/powerpoint/2010/main" val="34307552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Gums &amp; Soft Tissue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981200"/>
            <a:ext cx="6781800" cy="3184138"/>
          </a:xfrm>
        </p:spPr>
      </p:pic>
    </p:spTree>
    <p:extLst>
      <p:ext uri="{BB962C8B-B14F-4D97-AF65-F5344CB8AC3E}">
        <p14:creationId xmlns:p14="http://schemas.microsoft.com/office/powerpoint/2010/main" val="2248536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Unhealthy Gums &amp; Soft Tissue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0" y="1904999"/>
            <a:ext cx="6324600" cy="4155513"/>
          </a:xfrm>
        </p:spPr>
      </p:pic>
    </p:spTree>
    <p:extLst>
      <p:ext uri="{BB962C8B-B14F-4D97-AF65-F5344CB8AC3E}">
        <p14:creationId xmlns:p14="http://schemas.microsoft.com/office/powerpoint/2010/main" val="2798264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Brushing Teeth</a:t>
            </a:r>
            <a:endParaRPr lang="en-US" dirty="0"/>
          </a:p>
        </p:txBody>
      </p:sp>
      <p:pic>
        <p:nvPicPr>
          <p:cNvPr id="4" name="xm9c5HAUBpY"/>
          <p:cNvPicPr>
            <a:picLocks noGrp="1" noRot="1" noChangeAspect="1"/>
          </p:cNvPicPr>
          <p:nvPr>
            <p:ph idx="1"/>
            <a:videoFile r:link="rId1"/>
          </p:nvPr>
        </p:nvPicPr>
        <p:blipFill>
          <a:blip r:embed="rId4"/>
          <a:stretch>
            <a:fillRect/>
          </a:stretch>
        </p:blipFill>
        <p:spPr>
          <a:xfrm>
            <a:off x="-88515" y="1676400"/>
            <a:ext cx="9211733" cy="5181600"/>
          </a:xfrm>
          <a:prstGeom prst="rect">
            <a:avLst/>
          </a:prstGeom>
        </p:spPr>
      </p:pic>
    </p:spTree>
    <p:extLst>
      <p:ext uri="{BB962C8B-B14F-4D97-AF65-F5344CB8AC3E}">
        <p14:creationId xmlns:p14="http://schemas.microsoft.com/office/powerpoint/2010/main" val="2887514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FLOSSING</a:t>
            </a:r>
            <a:endParaRPr lang="en-US" dirty="0"/>
          </a:p>
        </p:txBody>
      </p:sp>
      <p:pic>
        <p:nvPicPr>
          <p:cNvPr id="4" name="HhdoPXNKNm4"/>
          <p:cNvPicPr>
            <a:picLocks noGrp="1" noRot="1" noChangeAspect="1"/>
          </p:cNvPicPr>
          <p:nvPr>
            <p:ph idx="1"/>
            <a:videoFile r:link="rId1"/>
          </p:nvPr>
        </p:nvPicPr>
        <p:blipFill>
          <a:blip r:embed="rId4"/>
          <a:stretch>
            <a:fillRect/>
          </a:stretch>
        </p:blipFill>
        <p:spPr>
          <a:xfrm>
            <a:off x="0" y="1752600"/>
            <a:ext cx="9076267" cy="5105400"/>
          </a:xfrm>
          <a:prstGeom prst="rect">
            <a:avLst/>
          </a:prstGeom>
        </p:spPr>
      </p:pic>
    </p:spTree>
    <p:extLst>
      <p:ext uri="{BB962C8B-B14F-4D97-AF65-F5344CB8AC3E}">
        <p14:creationId xmlns:p14="http://schemas.microsoft.com/office/powerpoint/2010/main" val="3467951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8250382" cy="838200"/>
          </a:xfrm>
        </p:spPr>
        <p:txBody>
          <a:bodyPr>
            <a:normAutofit/>
          </a:bodyPr>
          <a:lstStyle/>
          <a:p>
            <a:r>
              <a:rPr lang="en-US" b="0" dirty="0" smtClean="0">
                <a:effectLst/>
              </a:rPr>
              <a:t>SMOKING</a:t>
            </a:r>
            <a:endParaRPr lang="en-US" b="0" dirty="0">
              <a:effectLst/>
            </a:endParaRPr>
          </a:p>
        </p:txBody>
      </p:sp>
      <p:sp>
        <p:nvSpPr>
          <p:cNvPr id="3" name="Subtitle 2"/>
          <p:cNvSpPr>
            <a:spLocks noGrp="1"/>
          </p:cNvSpPr>
          <p:nvPr>
            <p:ph type="subTitle" idx="1"/>
          </p:nvPr>
        </p:nvSpPr>
        <p:spPr/>
        <p:txBody>
          <a:bodyPr/>
          <a:lstStyle/>
          <a:p>
            <a:endParaRPr lang="en-US"/>
          </a:p>
        </p:txBody>
      </p:sp>
      <p:pic>
        <p:nvPicPr>
          <p:cNvPr id="4" name="TqqApcqKcY0"/>
          <p:cNvPicPr>
            <a:picLocks noRot="1" noChangeAspect="1"/>
          </p:cNvPicPr>
          <p:nvPr>
            <a:videoFile r:link="rId1"/>
          </p:nvPr>
        </p:nvPicPr>
        <p:blipFill>
          <a:blip r:embed="rId4"/>
          <a:stretch>
            <a:fillRect/>
          </a:stretch>
        </p:blipFill>
        <p:spPr>
          <a:xfrm>
            <a:off x="-55418" y="1676400"/>
            <a:ext cx="9144000" cy="6172200"/>
          </a:xfrm>
          <a:prstGeom prst="rect">
            <a:avLst/>
          </a:prstGeom>
        </p:spPr>
      </p:pic>
    </p:spTree>
    <p:extLst>
      <p:ext uri="{BB962C8B-B14F-4D97-AF65-F5344CB8AC3E}">
        <p14:creationId xmlns:p14="http://schemas.microsoft.com/office/powerpoint/2010/main" val="2306686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Quitting</a:t>
            </a:r>
            <a:endParaRPr lang="en-US" dirty="0"/>
          </a:p>
        </p:txBody>
      </p:sp>
      <p:sp>
        <p:nvSpPr>
          <p:cNvPr id="3" name="Content Placeholder 2"/>
          <p:cNvSpPr>
            <a:spLocks noGrp="1"/>
          </p:cNvSpPr>
          <p:nvPr>
            <p:ph idx="1"/>
          </p:nvPr>
        </p:nvSpPr>
        <p:spPr/>
        <p:txBody>
          <a:bodyPr>
            <a:normAutofit fontScale="92500" lnSpcReduction="10000"/>
          </a:bodyPr>
          <a:lstStyle/>
          <a:p>
            <a:r>
              <a:rPr lang="en-US" dirty="0"/>
              <a:t>Smoking is a difficult habit to break, but you can do it! Quitting is the only way to decrease your risk of tobacco-related health problems. The addictive quality of nicotine, which is found in cigarettes, cigars and chewing tobacco, can make this especially difficult. That’s why it’s important to have a plan and a support network, people to help you stick to your plan. Write down your reasons for quitting. Exercising, chewing gum and keeping yourself occupied can help you quit. Talk to your dentist or doctor to see if the medications available would help you to stop using tobacco.</a:t>
            </a:r>
          </a:p>
        </p:txBody>
      </p:sp>
    </p:spTree>
    <p:extLst>
      <p:ext uri="{BB962C8B-B14F-4D97-AF65-F5344CB8AC3E}">
        <p14:creationId xmlns:p14="http://schemas.microsoft.com/office/powerpoint/2010/main" val="2883964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poisons are added to tobacco?</a:t>
            </a:r>
            <a:endParaRPr lang="en-US" dirty="0"/>
          </a:p>
        </p:txBody>
      </p:sp>
      <p:sp>
        <p:nvSpPr>
          <p:cNvPr id="3" name="Content Placeholder 2"/>
          <p:cNvSpPr>
            <a:spLocks noGrp="1"/>
          </p:cNvSpPr>
          <p:nvPr>
            <p:ph idx="1"/>
          </p:nvPr>
        </p:nvSpPr>
        <p:spPr/>
        <p:txBody>
          <a:bodyPr>
            <a:normAutofit lnSpcReduction="10000"/>
          </a:bodyPr>
          <a:lstStyle/>
          <a:p>
            <a:r>
              <a:rPr lang="en-US" dirty="0" smtClean="0"/>
              <a:t>1.Polonium 210 ( nuclear waste )</a:t>
            </a:r>
          </a:p>
          <a:p>
            <a:r>
              <a:rPr lang="en-US" dirty="0" smtClean="0"/>
              <a:t>2. N-Nitrosamines ( cancer causing compounds)</a:t>
            </a:r>
          </a:p>
          <a:p>
            <a:r>
              <a:rPr lang="en-US" dirty="0" smtClean="0"/>
              <a:t>3. Formaldehyde  ( embalming fluid )</a:t>
            </a:r>
          </a:p>
          <a:p>
            <a:r>
              <a:rPr lang="en-US" dirty="0" smtClean="0"/>
              <a:t>4. Nicotine ( addictive drug )</a:t>
            </a:r>
          </a:p>
          <a:p>
            <a:r>
              <a:rPr lang="en-US" dirty="0" smtClean="0"/>
              <a:t>5. Cadmium ( used in batteries )</a:t>
            </a:r>
          </a:p>
          <a:p>
            <a:r>
              <a:rPr lang="en-US" dirty="0" smtClean="0"/>
              <a:t>6. Cyanide</a:t>
            </a:r>
          </a:p>
          <a:p>
            <a:r>
              <a:rPr lang="en-US" dirty="0" smtClean="0"/>
              <a:t>7. Arsenic</a:t>
            </a:r>
          </a:p>
          <a:p>
            <a:r>
              <a:rPr lang="en-US" dirty="0" smtClean="0"/>
              <a:t>8. Benzene</a:t>
            </a:r>
          </a:p>
          <a:p>
            <a:r>
              <a:rPr lang="en-US" dirty="0" smtClean="0"/>
              <a:t>9. Lead</a:t>
            </a:r>
            <a:endParaRPr lang="en-US" dirty="0"/>
          </a:p>
        </p:txBody>
      </p:sp>
    </p:spTree>
    <p:extLst>
      <p:ext uri="{BB962C8B-B14F-4D97-AF65-F5344CB8AC3E}">
        <p14:creationId xmlns:p14="http://schemas.microsoft.com/office/powerpoint/2010/main" val="3021046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Harm </a:t>
            </a:r>
            <a:endParaRPr lang="en-US" dirty="0"/>
          </a:p>
        </p:txBody>
      </p:sp>
      <p:sp>
        <p:nvSpPr>
          <p:cNvPr id="3" name="Content Placeholder 2"/>
          <p:cNvSpPr>
            <a:spLocks noGrp="1"/>
          </p:cNvSpPr>
          <p:nvPr>
            <p:ph idx="1"/>
          </p:nvPr>
        </p:nvSpPr>
        <p:spPr/>
        <p:txBody>
          <a:bodyPr>
            <a:normAutofit/>
          </a:bodyPr>
          <a:lstStyle/>
          <a:p>
            <a:r>
              <a:rPr lang="en-US" dirty="0"/>
              <a:t>Chewing tobacco can harm your health because it contains toxins, which can cause gum disease. Other possible oral health impacts of tobacco products include: stained teeth and tongue; dulled sense of taste and smell; slow healing after a tooth extraction or other surgery; difficulties in correcting cosmetic dental problems; and oral cancer</a:t>
            </a:r>
            <a:r>
              <a:rPr lang="en-US" dirty="0" smtClean="0"/>
              <a:t>.</a:t>
            </a:r>
            <a:r>
              <a:rPr lang="en-US" dirty="0"/>
              <a:t> </a:t>
            </a:r>
            <a:r>
              <a:rPr lang="en-US" dirty="0" smtClean="0"/>
              <a:t> </a:t>
            </a:r>
            <a:endParaRPr lang="en-US" dirty="0"/>
          </a:p>
        </p:txBody>
      </p:sp>
    </p:spTree>
    <p:extLst>
      <p:ext uri="{BB962C8B-B14F-4D97-AF65-F5344CB8AC3E}">
        <p14:creationId xmlns:p14="http://schemas.microsoft.com/office/powerpoint/2010/main" val="27473277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Bad Breath</a:t>
            </a:r>
            <a:endParaRPr lang="en-US" dirty="0"/>
          </a:p>
        </p:txBody>
      </p:sp>
      <p:sp>
        <p:nvSpPr>
          <p:cNvPr id="3" name="Content Placeholder 2"/>
          <p:cNvSpPr>
            <a:spLocks noGrp="1"/>
          </p:cNvSpPr>
          <p:nvPr>
            <p:ph idx="1"/>
          </p:nvPr>
        </p:nvSpPr>
        <p:spPr/>
        <p:txBody>
          <a:bodyPr/>
          <a:lstStyle/>
          <a:p>
            <a:r>
              <a:rPr lang="en-US" dirty="0"/>
              <a:t>Just like cigarettes, using chewing tobacco will give you bad breath. But most importantly, it also puts you at risk for many diseases and decreases your life expectancy. Quitting is hard but you can do it. Take it day by day, hour by hour, and reward yourself for small successes. With all the money you save on tobacco products, you can treat yourself to a stress-relieving massage or a nice vacation.</a:t>
            </a:r>
          </a:p>
        </p:txBody>
      </p:sp>
    </p:spTree>
    <p:extLst>
      <p:ext uri="{BB962C8B-B14F-4D97-AF65-F5344CB8AC3E}">
        <p14:creationId xmlns:p14="http://schemas.microsoft.com/office/powerpoint/2010/main" val="3850430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fall out</a:t>
            </a:r>
            <a:endParaRPr lang="en-US" dirty="0"/>
          </a:p>
        </p:txBody>
      </p:sp>
      <p:sp>
        <p:nvSpPr>
          <p:cNvPr id="3" name="Content Placeholder 2"/>
          <p:cNvSpPr>
            <a:spLocks noGrp="1"/>
          </p:cNvSpPr>
          <p:nvPr>
            <p:ph idx="1"/>
          </p:nvPr>
        </p:nvSpPr>
        <p:spPr/>
        <p:txBody>
          <a:bodyPr>
            <a:normAutofit lnSpcReduction="10000"/>
          </a:bodyPr>
          <a:lstStyle/>
          <a:p>
            <a:r>
              <a:rPr lang="en-US" dirty="0"/>
              <a:t>You know smoking is bad for you, so it should be no surprise that cigarettes and chewing tobacco are also harmful to your dental health. For one, tobacco products can cause bad breath, but that’s only the beginning. Repeated use of chewing tobacco can lead to gum disease which, if left untreated, can eventually lead to tooth loss. Other possible health impacts include a dulled sense of taste and smell, slow healing after a tooth extraction, and mouth cancer. </a:t>
            </a:r>
          </a:p>
        </p:txBody>
      </p:sp>
    </p:spTree>
    <p:extLst>
      <p:ext uri="{BB962C8B-B14F-4D97-AF65-F5344CB8AC3E}">
        <p14:creationId xmlns:p14="http://schemas.microsoft.com/office/powerpoint/2010/main" val="4198724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Cavity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371600"/>
            <a:ext cx="7280564" cy="5383712"/>
          </a:xfrm>
        </p:spPr>
      </p:pic>
    </p:spTree>
    <p:extLst>
      <p:ext uri="{BB962C8B-B14F-4D97-AF65-F5344CB8AC3E}">
        <p14:creationId xmlns:p14="http://schemas.microsoft.com/office/powerpoint/2010/main" val="126238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Addictive</a:t>
            </a:r>
            <a:endParaRPr lang="en-US" dirty="0"/>
          </a:p>
        </p:txBody>
      </p:sp>
      <p:sp>
        <p:nvSpPr>
          <p:cNvPr id="3" name="Content Placeholder 2"/>
          <p:cNvSpPr>
            <a:spLocks noGrp="1"/>
          </p:cNvSpPr>
          <p:nvPr>
            <p:ph idx="1"/>
          </p:nvPr>
        </p:nvSpPr>
        <p:spPr/>
        <p:txBody>
          <a:bodyPr/>
          <a:lstStyle/>
          <a:p>
            <a:r>
              <a:rPr lang="en-US" dirty="0"/>
              <a:t>Because it contains nicotine, chewing tobacco is just as addictive as other forms of tobacco, including cigarettes. Talk to your dentist or physician to see if the medications available would help you to stop using tobacco.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886200"/>
            <a:ext cx="2514600" cy="2514600"/>
          </a:xfrm>
          <a:prstGeom prst="rect">
            <a:avLst/>
          </a:prstGeom>
        </p:spPr>
      </p:pic>
    </p:spTree>
    <p:extLst>
      <p:ext uri="{BB962C8B-B14F-4D97-AF65-F5344CB8AC3E}">
        <p14:creationId xmlns:p14="http://schemas.microsoft.com/office/powerpoint/2010/main" val="3490934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Chewing Tobacco</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48025" y="1828800"/>
            <a:ext cx="2847975" cy="1609725"/>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7425" y="3976687"/>
            <a:ext cx="1933575" cy="150495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6800" y="3657600"/>
            <a:ext cx="2143125" cy="2143125"/>
          </a:xfrm>
          <a:prstGeom prst="rect">
            <a:avLst/>
          </a:prstGeom>
        </p:spPr>
      </p:pic>
    </p:spTree>
    <p:extLst>
      <p:ext uri="{BB962C8B-B14F-4D97-AF65-F5344CB8AC3E}">
        <p14:creationId xmlns:p14="http://schemas.microsoft.com/office/powerpoint/2010/main" val="29728438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Cancer</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14600" y="1981200"/>
            <a:ext cx="4038600" cy="4038600"/>
          </a:xfrm>
        </p:spPr>
      </p:pic>
    </p:spTree>
    <p:extLst>
      <p:ext uri="{BB962C8B-B14F-4D97-AF65-F5344CB8AC3E}">
        <p14:creationId xmlns:p14="http://schemas.microsoft.com/office/powerpoint/2010/main" val="1515448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Cancer Lesions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905000"/>
            <a:ext cx="3077361" cy="230505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4525399"/>
            <a:ext cx="3048000" cy="198448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1" y="2057400"/>
            <a:ext cx="4191000" cy="4191000"/>
          </a:xfrm>
          <a:prstGeom prst="rect">
            <a:avLst/>
          </a:prstGeom>
        </p:spPr>
      </p:pic>
    </p:spTree>
    <p:extLst>
      <p:ext uri="{BB962C8B-B14F-4D97-AF65-F5344CB8AC3E}">
        <p14:creationId xmlns:p14="http://schemas.microsoft.com/office/powerpoint/2010/main" val="3578033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Smokeless tobacco</a:t>
            </a:r>
            <a:endParaRPr lang="en-US" dirty="0"/>
          </a:p>
        </p:txBody>
      </p:sp>
      <p:sp>
        <p:nvSpPr>
          <p:cNvPr id="3" name="Content Placeholder 2"/>
          <p:cNvSpPr>
            <a:spLocks noGrp="1"/>
          </p:cNvSpPr>
          <p:nvPr>
            <p:ph idx="1"/>
          </p:nvPr>
        </p:nvSpPr>
        <p:spPr/>
        <p:txBody>
          <a:bodyPr/>
          <a:lstStyle/>
          <a:p>
            <a:r>
              <a:rPr lang="en-US" dirty="0" smtClean="0"/>
              <a:t>American Medical Association calculated that smokeless tobacco users who use “chew” or dip 8 to 10 times a day could be exposed to the same amount of nicotine as people who smoke 30-40 cigarettes a day.  </a:t>
            </a:r>
            <a:endParaRPr lang="en-US" dirty="0"/>
          </a:p>
        </p:txBody>
      </p:sp>
    </p:spTree>
    <p:extLst>
      <p:ext uri="{BB962C8B-B14F-4D97-AF65-F5344CB8AC3E}">
        <p14:creationId xmlns:p14="http://schemas.microsoft.com/office/powerpoint/2010/main" val="2752717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This next slide will tell the story of </a:t>
            </a:r>
            <a:r>
              <a:rPr lang="en-US" dirty="0" err="1" smtClean="0"/>
              <a:t>Gruen</a:t>
            </a:r>
            <a:r>
              <a:rPr lang="en-US" dirty="0" smtClean="0"/>
              <a:t> Von Behrens.</a:t>
            </a:r>
          </a:p>
          <a:p>
            <a:r>
              <a:rPr lang="en-US" dirty="0" smtClean="0"/>
              <a:t>He was on his way to the major leagues when at age 17 he was diagnosed with oral cancer.  </a:t>
            </a:r>
          </a:p>
          <a:p>
            <a:r>
              <a:rPr lang="en-US" dirty="0" smtClean="0"/>
              <a:t>This is a testimonial how that changed his life forever.</a:t>
            </a:r>
            <a:endParaRPr lang="en-US" dirty="0"/>
          </a:p>
        </p:txBody>
      </p:sp>
    </p:spTree>
    <p:extLst>
      <p:ext uri="{BB962C8B-B14F-4D97-AF65-F5344CB8AC3E}">
        <p14:creationId xmlns:p14="http://schemas.microsoft.com/office/powerpoint/2010/main" val="9538841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Gruen</a:t>
            </a:r>
            <a:r>
              <a:rPr lang="en-US" dirty="0" smtClean="0"/>
              <a:t> Von Behrens</a:t>
            </a:r>
            <a:endParaRPr lang="en-US" dirty="0"/>
          </a:p>
        </p:txBody>
      </p:sp>
      <p:pic>
        <p:nvPicPr>
          <p:cNvPr id="4" name="NJsAmJC9oOw"/>
          <p:cNvPicPr>
            <a:picLocks noGrp="1" noRot="1" noChangeAspect="1"/>
          </p:cNvPicPr>
          <p:nvPr>
            <p:ph idx="1"/>
            <a:videoFile r:link="rId1"/>
          </p:nvPr>
        </p:nvPicPr>
        <p:blipFill>
          <a:blip r:embed="rId4"/>
          <a:stretch>
            <a:fillRect/>
          </a:stretch>
        </p:blipFill>
        <p:spPr>
          <a:xfrm>
            <a:off x="152400" y="1295400"/>
            <a:ext cx="8802510" cy="5562600"/>
          </a:xfrm>
          <a:prstGeom prst="rect">
            <a:avLst/>
          </a:prstGeom>
        </p:spPr>
      </p:pic>
    </p:spTree>
    <p:extLst>
      <p:ext uri="{BB962C8B-B14F-4D97-AF65-F5344CB8AC3E}">
        <p14:creationId xmlns:p14="http://schemas.microsoft.com/office/powerpoint/2010/main" val="2648742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Gruen</a:t>
            </a:r>
            <a:r>
              <a:rPr lang="en-US" dirty="0" smtClean="0"/>
              <a:t> Von Behrens</a:t>
            </a:r>
            <a:endParaRPr lang="en-US" dirty="0"/>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26308" r="4514" b="3967"/>
          <a:stretch/>
        </p:blipFill>
        <p:spPr>
          <a:xfrm>
            <a:off x="1066800" y="2013354"/>
            <a:ext cx="6857999" cy="3505448"/>
          </a:xfrm>
        </p:spPr>
      </p:pic>
    </p:spTree>
    <p:extLst>
      <p:ext uri="{BB962C8B-B14F-4D97-AF65-F5344CB8AC3E}">
        <p14:creationId xmlns:p14="http://schemas.microsoft.com/office/powerpoint/2010/main" val="13876816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Cancer</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0200" y="1828800"/>
            <a:ext cx="6096000" cy="4056611"/>
          </a:xfrm>
        </p:spPr>
      </p:pic>
    </p:spTree>
    <p:extLst>
      <p:ext uri="{BB962C8B-B14F-4D97-AF65-F5344CB8AC3E}">
        <p14:creationId xmlns:p14="http://schemas.microsoft.com/office/powerpoint/2010/main" val="1946905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warning signs</a:t>
            </a:r>
            <a:endParaRPr lang="en-US" dirty="0"/>
          </a:p>
        </p:txBody>
      </p:sp>
      <p:sp>
        <p:nvSpPr>
          <p:cNvPr id="3" name="Content Placeholder 2"/>
          <p:cNvSpPr>
            <a:spLocks noGrp="1"/>
          </p:cNvSpPr>
          <p:nvPr>
            <p:ph idx="1"/>
          </p:nvPr>
        </p:nvSpPr>
        <p:spPr/>
        <p:txBody>
          <a:bodyPr/>
          <a:lstStyle/>
          <a:p>
            <a:r>
              <a:rPr lang="en-US" dirty="0" smtClean="0"/>
              <a:t>A sore in your mouth that will not heal and bleeds easily</a:t>
            </a:r>
          </a:p>
          <a:p>
            <a:r>
              <a:rPr lang="en-US" dirty="0" smtClean="0"/>
              <a:t>A lump or thickening anywhere in your mouth or neck</a:t>
            </a:r>
          </a:p>
          <a:p>
            <a:r>
              <a:rPr lang="en-US" dirty="0" smtClean="0"/>
              <a:t>Soreness or swelling that does not go away</a:t>
            </a:r>
          </a:p>
          <a:p>
            <a:r>
              <a:rPr lang="en-US" dirty="0" smtClean="0"/>
              <a:t>Red or white patch that does not go away</a:t>
            </a:r>
          </a:p>
          <a:p>
            <a:r>
              <a:rPr lang="en-US" dirty="0" smtClean="0"/>
              <a:t>Trouble swallowing, chewing or moving your tongue or jaw</a:t>
            </a:r>
          </a:p>
          <a:p>
            <a:endParaRPr lang="en-US" dirty="0"/>
          </a:p>
        </p:txBody>
      </p:sp>
    </p:spTree>
    <p:extLst>
      <p:ext uri="{BB962C8B-B14F-4D97-AF65-F5344CB8AC3E}">
        <p14:creationId xmlns:p14="http://schemas.microsoft.com/office/powerpoint/2010/main" val="745812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Cavity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74240" y="1600200"/>
            <a:ext cx="4595520" cy="4708525"/>
          </a:xfrm>
        </p:spPr>
      </p:pic>
    </p:spTree>
    <p:extLst>
      <p:ext uri="{BB962C8B-B14F-4D97-AF65-F5344CB8AC3E}">
        <p14:creationId xmlns:p14="http://schemas.microsoft.com/office/powerpoint/2010/main" val="993696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cancer and HPV</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American Cancer Society diagnosis estimated 30,000 new cases each year.  Oral cancer includes cancer of the lip, tongue, pharynx, jaw bone and oral cavity.</a:t>
            </a:r>
          </a:p>
          <a:p>
            <a:r>
              <a:rPr lang="en-US" dirty="0" smtClean="0"/>
              <a:t>Human Papilloma Virus can present in any age group.  </a:t>
            </a:r>
          </a:p>
          <a:p>
            <a:r>
              <a:rPr lang="en-US" dirty="0" smtClean="0"/>
              <a:t>Any teen , college student or 60 year old can present with oral cancer with a connect with HPV</a:t>
            </a:r>
          </a:p>
          <a:p>
            <a:r>
              <a:rPr lang="en-US" dirty="0" smtClean="0"/>
              <a:t>A strain of HPV is among the causative factors for Nasopharyngeal cancer.  </a:t>
            </a:r>
          </a:p>
          <a:p>
            <a:r>
              <a:rPr lang="en-US" dirty="0" smtClean="0"/>
              <a:t>PRACTICING  SAFE SEX IS A MUST TO PREVENT CANCER.</a:t>
            </a:r>
            <a:endParaRPr lang="en-US" dirty="0"/>
          </a:p>
        </p:txBody>
      </p:sp>
    </p:spTree>
    <p:extLst>
      <p:ext uri="{BB962C8B-B14F-4D97-AF65-F5344CB8AC3E}">
        <p14:creationId xmlns:p14="http://schemas.microsoft.com/office/powerpoint/2010/main" val="32507170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HPV Vaccine</a:t>
            </a:r>
            <a:endParaRPr lang="en-US" dirty="0"/>
          </a:p>
        </p:txBody>
      </p:sp>
      <p:sp>
        <p:nvSpPr>
          <p:cNvPr id="3" name="Content Placeholder 2"/>
          <p:cNvSpPr>
            <a:spLocks noGrp="1"/>
          </p:cNvSpPr>
          <p:nvPr>
            <p:ph idx="1"/>
          </p:nvPr>
        </p:nvSpPr>
        <p:spPr/>
        <p:txBody>
          <a:bodyPr/>
          <a:lstStyle/>
          <a:p>
            <a:r>
              <a:rPr lang="en-US" dirty="0" smtClean="0"/>
              <a:t>90% decrease in infection of HPV with the vaccine</a:t>
            </a:r>
            <a:endParaRPr lang="en-US" dirty="0"/>
          </a:p>
        </p:txBody>
      </p:sp>
    </p:spTree>
    <p:extLst>
      <p:ext uri="{BB962C8B-B14F-4D97-AF65-F5344CB8AC3E}">
        <p14:creationId xmlns:p14="http://schemas.microsoft.com/office/powerpoint/2010/main" val="4472626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Cancer Exam</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4400" y="1230086"/>
            <a:ext cx="7391400" cy="5008824"/>
          </a:xfrm>
        </p:spPr>
      </p:pic>
    </p:spTree>
    <p:extLst>
      <p:ext uri="{BB962C8B-B14F-4D97-AF65-F5344CB8AC3E}">
        <p14:creationId xmlns:p14="http://schemas.microsoft.com/office/powerpoint/2010/main" val="38648871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Papillomavirus</a:t>
            </a:r>
            <a:endParaRPr lang="en-US" dirty="0"/>
          </a:p>
        </p:txBody>
      </p:sp>
      <p:pic>
        <p:nvPicPr>
          <p:cNvPr id="1026" name="Picture 2" descr="C:\Users\Diane\AppData\Local\Microsoft\Windows\Temporary Internet Files\Content.IE5\NNE29376\oralcancerHPV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676400"/>
            <a:ext cx="45720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949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Cancer Treatments</a:t>
            </a:r>
            <a:endParaRPr lang="en-US" dirty="0"/>
          </a:p>
        </p:txBody>
      </p:sp>
      <p:sp>
        <p:nvSpPr>
          <p:cNvPr id="3" name="Content Placeholder 2"/>
          <p:cNvSpPr>
            <a:spLocks noGrp="1"/>
          </p:cNvSpPr>
          <p:nvPr>
            <p:ph idx="1"/>
          </p:nvPr>
        </p:nvSpPr>
        <p:spPr/>
        <p:txBody>
          <a:bodyPr/>
          <a:lstStyle/>
          <a:p>
            <a:r>
              <a:rPr lang="en-US" dirty="0" smtClean="0"/>
              <a:t>Will vary depending on the type and extent of cancer diagnosed. </a:t>
            </a:r>
          </a:p>
          <a:p>
            <a:r>
              <a:rPr lang="en-US" dirty="0" smtClean="0"/>
              <a:t>Two percent of all deaths in the  U.S. are oral cancer related.  </a:t>
            </a:r>
          </a:p>
          <a:p>
            <a:r>
              <a:rPr lang="en-US" dirty="0" smtClean="0"/>
              <a:t>Almost any cancer when caught at an early stage can be treated successfully with surgery, radiation and chemotherapy.</a:t>
            </a:r>
          </a:p>
          <a:p>
            <a:endParaRPr lang="en-US" dirty="0"/>
          </a:p>
        </p:txBody>
      </p:sp>
    </p:spTree>
    <p:extLst>
      <p:ext uri="{BB962C8B-B14F-4D97-AF65-F5344CB8AC3E}">
        <p14:creationId xmlns:p14="http://schemas.microsoft.com/office/powerpoint/2010/main" val="5152507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Rehabilitation</a:t>
            </a:r>
            <a:endParaRPr lang="en-US" dirty="0"/>
          </a:p>
        </p:txBody>
      </p:sp>
      <p:sp>
        <p:nvSpPr>
          <p:cNvPr id="3" name="Content Placeholder 2"/>
          <p:cNvSpPr>
            <a:spLocks noGrp="1"/>
          </p:cNvSpPr>
          <p:nvPr>
            <p:ph idx="1"/>
          </p:nvPr>
        </p:nvSpPr>
        <p:spPr/>
        <p:txBody>
          <a:bodyPr/>
          <a:lstStyle/>
          <a:p>
            <a:r>
              <a:rPr lang="en-US" dirty="0" smtClean="0"/>
              <a:t>May require Prosthetics and cosmetic surgery, speech and swallowing therapy and physical therapy.  </a:t>
            </a:r>
            <a:endParaRPr lang="en-US" dirty="0"/>
          </a:p>
        </p:txBody>
      </p:sp>
    </p:spTree>
    <p:extLst>
      <p:ext uri="{BB962C8B-B14F-4D97-AF65-F5344CB8AC3E}">
        <p14:creationId xmlns:p14="http://schemas.microsoft.com/office/powerpoint/2010/main" val="14108804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Piercing</a:t>
            </a:r>
            <a:endParaRPr lang="en-US" dirty="0"/>
          </a:p>
        </p:txBody>
      </p:sp>
      <p:sp>
        <p:nvSpPr>
          <p:cNvPr id="3" name="Content Placeholder 2"/>
          <p:cNvSpPr>
            <a:spLocks noGrp="1"/>
          </p:cNvSpPr>
          <p:nvPr>
            <p:ph idx="1"/>
          </p:nvPr>
        </p:nvSpPr>
        <p:spPr/>
        <p:txBody>
          <a:bodyPr/>
          <a:lstStyle/>
          <a:p>
            <a:endParaRPr lang="en-US" b="1" dirty="0"/>
          </a:p>
          <a:p>
            <a:r>
              <a:rPr lang="en-US" dirty="0"/>
              <a:t>Body piercing is a popular form of self-expression. Oral piercings or tongue splitting may look cool, but they can be dangerous to your health. That’s because your mouth contains millions of bacteria, and infection and swelling often occur with mouth piercings.</a:t>
            </a:r>
          </a:p>
          <a:p>
            <a:endParaRPr lang="en-US" dirty="0"/>
          </a:p>
        </p:txBody>
      </p:sp>
    </p:spTree>
    <p:extLst>
      <p:ext uri="{BB962C8B-B14F-4D97-AF65-F5344CB8AC3E}">
        <p14:creationId xmlns:p14="http://schemas.microsoft.com/office/powerpoint/2010/main" val="39126644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5601" y="2133599"/>
            <a:ext cx="3505390" cy="3489811"/>
          </a:xfrm>
        </p:spPr>
      </p:pic>
    </p:spTree>
    <p:extLst>
      <p:ext uri="{BB962C8B-B14F-4D97-AF65-F5344CB8AC3E}">
        <p14:creationId xmlns:p14="http://schemas.microsoft.com/office/powerpoint/2010/main" val="10882949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Piercing cont.</a:t>
            </a:r>
            <a:endParaRPr lang="en-US" dirty="0"/>
          </a:p>
        </p:txBody>
      </p:sp>
      <p:sp>
        <p:nvSpPr>
          <p:cNvPr id="3" name="Content Placeholder 2"/>
          <p:cNvSpPr>
            <a:spLocks noGrp="1"/>
          </p:cNvSpPr>
          <p:nvPr>
            <p:ph idx="1"/>
          </p:nvPr>
        </p:nvSpPr>
        <p:spPr/>
        <p:txBody>
          <a:bodyPr/>
          <a:lstStyle/>
          <a:p>
            <a:r>
              <a:rPr lang="en-US" dirty="0"/>
              <a:t>For instance, your mouth and tongue could swell so much that you close off your airway or you could possibly choke if part of the jewelry breaks off in your mouth. In some cases, you could crack a tooth if you bite down too hard on the piercing, and repeated clicking of the jewelry against teeth can also cause damage. Oral piercing could also lead to more serious infections, like hepatitis or endocarditis. </a:t>
            </a:r>
          </a:p>
        </p:txBody>
      </p:sp>
    </p:spTree>
    <p:extLst>
      <p:ext uri="{BB962C8B-B14F-4D97-AF65-F5344CB8AC3E}">
        <p14:creationId xmlns:p14="http://schemas.microsoft.com/office/powerpoint/2010/main" val="11678593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Piercing cont.</a:t>
            </a:r>
            <a:endParaRPr lang="en-US" dirty="0"/>
          </a:p>
        </p:txBody>
      </p:sp>
      <p:sp>
        <p:nvSpPr>
          <p:cNvPr id="3" name="Content Placeholder 2"/>
          <p:cNvSpPr>
            <a:spLocks noGrp="1"/>
          </p:cNvSpPr>
          <p:nvPr>
            <p:ph idx="1"/>
          </p:nvPr>
        </p:nvSpPr>
        <p:spPr/>
        <p:txBody>
          <a:bodyPr/>
          <a:lstStyle/>
          <a:p>
            <a:r>
              <a:rPr lang="en-US" b="1" dirty="0"/>
              <a:t>If you pierce your tongue, lips, cheeks or uvula (the tiny tissue that hangs at the back of the throat,) it can interfere with speech, chewing or swallowing. It may also cause: </a:t>
            </a:r>
            <a:endParaRPr lang="en-US" dirty="0"/>
          </a:p>
        </p:txBody>
      </p:sp>
    </p:spTree>
    <p:extLst>
      <p:ext uri="{BB962C8B-B14F-4D97-AF65-F5344CB8AC3E}">
        <p14:creationId xmlns:p14="http://schemas.microsoft.com/office/powerpoint/2010/main" val="883730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Oral health Affects Total health</a:t>
            </a:r>
            <a:endParaRPr lang="en-US" dirty="0"/>
          </a:p>
        </p:txBody>
      </p:sp>
      <p:sp>
        <p:nvSpPr>
          <p:cNvPr id="3" name="Content Placeholder 2"/>
          <p:cNvSpPr>
            <a:spLocks noGrp="1"/>
          </p:cNvSpPr>
          <p:nvPr>
            <p:ph idx="1"/>
          </p:nvPr>
        </p:nvSpPr>
        <p:spPr/>
        <p:txBody>
          <a:bodyPr/>
          <a:lstStyle/>
          <a:p>
            <a:r>
              <a:rPr lang="en-US" dirty="0" smtClean="0"/>
              <a:t>When gums are infected and inflamed from bacterial plaque , that bacteria can spread and grow below the gum line.  The bacteria can spread and enter into the blood stream and travel to major organs and begin new infections.  </a:t>
            </a:r>
            <a:endParaRPr lang="en-US" dirty="0"/>
          </a:p>
          <a:p>
            <a:r>
              <a:rPr lang="en-US" dirty="0" smtClean="0"/>
              <a:t>Research supports that gum disease is linked to heart disease, osteoporosis and diabetes.  </a:t>
            </a:r>
          </a:p>
        </p:txBody>
      </p:sp>
    </p:spTree>
    <p:extLst>
      <p:ext uri="{BB962C8B-B14F-4D97-AF65-F5344CB8AC3E}">
        <p14:creationId xmlns:p14="http://schemas.microsoft.com/office/powerpoint/2010/main" val="10200929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Infection, pain and swelling</a:t>
            </a:r>
            <a:endParaRPr lang="en-US" dirty="0"/>
          </a:p>
        </p:txBody>
      </p:sp>
      <p:sp>
        <p:nvSpPr>
          <p:cNvPr id="3" name="Content Placeholder 2"/>
          <p:cNvSpPr>
            <a:spLocks noGrp="1"/>
          </p:cNvSpPr>
          <p:nvPr>
            <p:ph idx="1"/>
          </p:nvPr>
        </p:nvSpPr>
        <p:spPr/>
        <p:txBody>
          <a:bodyPr/>
          <a:lstStyle/>
          <a:p>
            <a:r>
              <a:rPr lang="en-US" b="1" dirty="0"/>
              <a:t>Infection, pain and swelling.</a:t>
            </a:r>
            <a:r>
              <a:rPr lang="en-US" dirty="0"/>
              <a:t> Your mouth is a moist environment, home to huge amounts of breeding bacteria, and an ideal place for infection. An infection can quickly become life threatening if not treated promptly. It’s also possible for a piercing to cause your tongue to swell, potentially blocking your airway.</a:t>
            </a:r>
          </a:p>
        </p:txBody>
      </p:sp>
    </p:spTree>
    <p:extLst>
      <p:ext uri="{BB962C8B-B14F-4D97-AF65-F5344CB8AC3E}">
        <p14:creationId xmlns:p14="http://schemas.microsoft.com/office/powerpoint/2010/main" val="16501676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RECESSION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1136073"/>
            <a:ext cx="7117773" cy="5694218"/>
          </a:xfrm>
        </p:spPr>
      </p:pic>
    </p:spTree>
    <p:extLst>
      <p:ext uri="{BB962C8B-B14F-4D97-AF65-F5344CB8AC3E}">
        <p14:creationId xmlns:p14="http://schemas.microsoft.com/office/powerpoint/2010/main" val="41024885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Damage to gums, teeth and </a:t>
            </a:r>
            <a:r>
              <a:rPr lang="en-US" dirty="0" err="1" smtClean="0"/>
              <a:t>filllings</a:t>
            </a:r>
            <a:endParaRPr lang="en-US" dirty="0"/>
          </a:p>
        </p:txBody>
      </p:sp>
      <p:sp>
        <p:nvSpPr>
          <p:cNvPr id="3" name="Content Placeholder 2"/>
          <p:cNvSpPr>
            <a:spLocks noGrp="1"/>
          </p:cNvSpPr>
          <p:nvPr>
            <p:ph idx="1"/>
          </p:nvPr>
        </p:nvSpPr>
        <p:spPr/>
        <p:txBody>
          <a:bodyPr/>
          <a:lstStyle/>
          <a:p>
            <a:r>
              <a:rPr lang="en-US" b="1" dirty="0"/>
              <a:t>Damage to gums, teeth and fillings.</a:t>
            </a:r>
            <a:r>
              <a:rPr lang="en-US" dirty="0"/>
              <a:t> A common habit of biting or playing with the piercing can injure your gums and lead to cracked, scratched or sensitive teeth. Piercings can also damage fillings</a:t>
            </a:r>
          </a:p>
        </p:txBody>
      </p:sp>
    </p:spTree>
    <p:extLst>
      <p:ext uri="{BB962C8B-B14F-4D97-AF65-F5344CB8AC3E}">
        <p14:creationId xmlns:p14="http://schemas.microsoft.com/office/powerpoint/2010/main" val="27655889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TOOTH FRACTURE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0200" y="1171016"/>
            <a:ext cx="5763491" cy="5686984"/>
          </a:xfrm>
        </p:spPr>
      </p:pic>
    </p:spTree>
    <p:extLst>
      <p:ext uri="{BB962C8B-B14F-4D97-AF65-F5344CB8AC3E}">
        <p14:creationId xmlns:p14="http://schemas.microsoft.com/office/powerpoint/2010/main" val="32929079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Hypersensitivity to metals</a:t>
            </a:r>
            <a:endParaRPr lang="en-US" dirty="0"/>
          </a:p>
        </p:txBody>
      </p:sp>
      <p:sp>
        <p:nvSpPr>
          <p:cNvPr id="3" name="Content Placeholder 2"/>
          <p:cNvSpPr>
            <a:spLocks noGrp="1"/>
          </p:cNvSpPr>
          <p:nvPr>
            <p:ph idx="1"/>
          </p:nvPr>
        </p:nvSpPr>
        <p:spPr/>
        <p:txBody>
          <a:bodyPr/>
          <a:lstStyle/>
          <a:p>
            <a:r>
              <a:rPr lang="en-US" b="1" dirty="0"/>
              <a:t>Hypersensitivity to metals.</a:t>
            </a:r>
            <a:r>
              <a:rPr lang="en-US" dirty="0"/>
              <a:t> Allergic reactions at the pierced site are also possible.</a:t>
            </a:r>
          </a:p>
        </p:txBody>
      </p:sp>
    </p:spTree>
    <p:extLst>
      <p:ext uri="{BB962C8B-B14F-4D97-AF65-F5344CB8AC3E}">
        <p14:creationId xmlns:p14="http://schemas.microsoft.com/office/powerpoint/2010/main" val="41521984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Damage</a:t>
            </a:r>
            <a:endParaRPr lang="en-US" dirty="0"/>
          </a:p>
        </p:txBody>
      </p:sp>
      <p:sp>
        <p:nvSpPr>
          <p:cNvPr id="3" name="Content Placeholder 2"/>
          <p:cNvSpPr>
            <a:spLocks noGrp="1"/>
          </p:cNvSpPr>
          <p:nvPr>
            <p:ph idx="1"/>
          </p:nvPr>
        </p:nvSpPr>
        <p:spPr/>
        <p:txBody>
          <a:bodyPr/>
          <a:lstStyle/>
          <a:p>
            <a:r>
              <a:rPr lang="en-US" b="1" dirty="0"/>
              <a:t>Nerve damage.</a:t>
            </a:r>
            <a:r>
              <a:rPr lang="en-US" dirty="0"/>
              <a:t> After a piercing, you may experience a numb tongue that is caused by nerve damage that is usually temporary, but can sometimes be permanent. The injured nerve may affect your sense of taste, or how you move your mouth. Damage to your tongue’s blood vessels can cause serious blood loss</a:t>
            </a:r>
          </a:p>
        </p:txBody>
      </p:sp>
    </p:spTree>
    <p:extLst>
      <p:ext uri="{BB962C8B-B14F-4D97-AF65-F5344CB8AC3E}">
        <p14:creationId xmlns:p14="http://schemas.microsoft.com/office/powerpoint/2010/main" val="39085571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Excessive Drooling</a:t>
            </a:r>
            <a:endParaRPr lang="en-US" dirty="0"/>
          </a:p>
        </p:txBody>
      </p:sp>
      <p:sp>
        <p:nvSpPr>
          <p:cNvPr id="3" name="Content Placeholder 2"/>
          <p:cNvSpPr>
            <a:spLocks noGrp="1"/>
          </p:cNvSpPr>
          <p:nvPr>
            <p:ph idx="1"/>
          </p:nvPr>
        </p:nvSpPr>
        <p:spPr/>
        <p:txBody>
          <a:bodyPr/>
          <a:lstStyle/>
          <a:p>
            <a:r>
              <a:rPr lang="en-US" b="1" dirty="0"/>
              <a:t>Excessive drooling.</a:t>
            </a:r>
            <a:r>
              <a:rPr lang="en-US" dirty="0"/>
              <a:t> Your tongue piercing can increase saliva production.</a:t>
            </a:r>
          </a:p>
        </p:txBody>
      </p:sp>
    </p:spTree>
    <p:extLst>
      <p:ext uri="{BB962C8B-B14F-4D97-AF65-F5344CB8AC3E}">
        <p14:creationId xmlns:p14="http://schemas.microsoft.com/office/powerpoint/2010/main" val="41695829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Dental Appointment  difficulties</a:t>
            </a:r>
            <a:endParaRPr lang="en-US" dirty="0"/>
          </a:p>
        </p:txBody>
      </p:sp>
      <p:sp>
        <p:nvSpPr>
          <p:cNvPr id="3" name="Content Placeholder 2"/>
          <p:cNvSpPr>
            <a:spLocks noGrp="1"/>
          </p:cNvSpPr>
          <p:nvPr>
            <p:ph idx="1"/>
          </p:nvPr>
        </p:nvSpPr>
        <p:spPr/>
        <p:txBody>
          <a:bodyPr/>
          <a:lstStyle/>
          <a:p>
            <a:r>
              <a:rPr lang="en-US" b="1" dirty="0"/>
              <a:t>Dental appointment difficulties.</a:t>
            </a:r>
            <a:r>
              <a:rPr lang="en-US" dirty="0"/>
              <a:t> The jewelry can get in the way of dental care by blocking X-rays.</a:t>
            </a:r>
          </a:p>
        </p:txBody>
      </p:sp>
    </p:spTree>
    <p:extLst>
      <p:ext uri="{BB962C8B-B14F-4D97-AF65-F5344CB8AC3E}">
        <p14:creationId xmlns:p14="http://schemas.microsoft.com/office/powerpoint/2010/main" val="5587380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Already have an oral piercing?</a:t>
            </a:r>
            <a:endParaRPr lang="en-US" dirty="0"/>
          </a:p>
        </p:txBody>
      </p:sp>
      <p:sp>
        <p:nvSpPr>
          <p:cNvPr id="3" name="Content Placeholder 2"/>
          <p:cNvSpPr>
            <a:spLocks noGrp="1"/>
          </p:cNvSpPr>
          <p:nvPr>
            <p:ph idx="1"/>
          </p:nvPr>
        </p:nvSpPr>
        <p:spPr/>
        <p:txBody>
          <a:bodyPr/>
          <a:lstStyle/>
          <a:p>
            <a:r>
              <a:rPr lang="en-US" dirty="0"/>
              <a:t>Contact your dentist or physician immediately if you have any signs of infection—swelling, pain, fever, chills, shaking or a red-streaked appearance around the site of the piercing.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400" y="3505200"/>
            <a:ext cx="3759200" cy="2819400"/>
          </a:xfrm>
          <a:prstGeom prst="rect">
            <a:avLst/>
          </a:prstGeom>
        </p:spPr>
      </p:pic>
    </p:spTree>
    <p:extLst>
      <p:ext uri="{BB962C8B-B14F-4D97-AF65-F5344CB8AC3E}">
        <p14:creationId xmlns:p14="http://schemas.microsoft.com/office/powerpoint/2010/main" val="19036383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Piercing Care</a:t>
            </a:r>
            <a:endParaRPr lang="en-US" dirty="0"/>
          </a:p>
        </p:txBody>
      </p:sp>
      <p:sp>
        <p:nvSpPr>
          <p:cNvPr id="3" name="Content Placeholder 2"/>
          <p:cNvSpPr>
            <a:spLocks noGrp="1"/>
          </p:cNvSpPr>
          <p:nvPr>
            <p:ph idx="1"/>
          </p:nvPr>
        </p:nvSpPr>
        <p:spPr/>
        <p:txBody>
          <a:bodyPr>
            <a:normAutofit lnSpcReduction="10000"/>
          </a:bodyPr>
          <a:lstStyle/>
          <a:p>
            <a:r>
              <a:rPr lang="en-US" dirty="0" smtClean="0"/>
              <a:t>1. Keep </a:t>
            </a:r>
            <a:r>
              <a:rPr lang="en-US" dirty="0"/>
              <a:t>the piercing site clean and free of any matter that may collect on the jewelry by using a mouth </a:t>
            </a:r>
            <a:r>
              <a:rPr lang="en-US" dirty="0" smtClean="0"/>
              <a:t>rinse </a:t>
            </a:r>
            <a:r>
              <a:rPr lang="en-US" dirty="0"/>
              <a:t>after every meal</a:t>
            </a:r>
            <a:r>
              <a:rPr lang="en-US" dirty="0" smtClean="0"/>
              <a:t>.</a:t>
            </a:r>
          </a:p>
          <a:p>
            <a:r>
              <a:rPr lang="en-US" dirty="0"/>
              <a:t>2. Try to avoid clicking the jewelry against teeth and avoid stress on the piercing. Be gentle and aware of the jewelry’s movement when talking and chewing. </a:t>
            </a:r>
          </a:p>
          <a:p>
            <a:r>
              <a:rPr lang="en-US" dirty="0"/>
              <a:t>3. Check the tightness of your jewelry periodically (with clean hands). This can help prevent you from swallowing or choking if the jewelry becomes </a:t>
            </a:r>
            <a:r>
              <a:rPr lang="en-US" dirty="0" smtClean="0"/>
              <a:t>dislodged</a:t>
            </a:r>
            <a:endParaRPr lang="en-US" dirty="0"/>
          </a:p>
        </p:txBody>
      </p:sp>
    </p:spTree>
    <p:extLst>
      <p:ext uri="{BB962C8B-B14F-4D97-AF65-F5344CB8AC3E}">
        <p14:creationId xmlns:p14="http://schemas.microsoft.com/office/powerpoint/2010/main" val="3838021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Retentive sugar</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32983" y="1600200"/>
            <a:ext cx="6278033" cy="4708525"/>
          </a:xfrm>
        </p:spPr>
      </p:pic>
    </p:spTree>
    <p:extLst>
      <p:ext uri="{BB962C8B-B14F-4D97-AF65-F5344CB8AC3E}">
        <p14:creationId xmlns:p14="http://schemas.microsoft.com/office/powerpoint/2010/main" val="31296133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Piercing Care cont.</a:t>
            </a:r>
            <a:endParaRPr lang="en-US" dirty="0"/>
          </a:p>
        </p:txBody>
      </p:sp>
      <p:sp>
        <p:nvSpPr>
          <p:cNvPr id="3" name="Content Placeholder 2"/>
          <p:cNvSpPr>
            <a:spLocks noGrp="1"/>
          </p:cNvSpPr>
          <p:nvPr>
            <p:ph idx="1"/>
          </p:nvPr>
        </p:nvSpPr>
        <p:spPr/>
        <p:txBody>
          <a:bodyPr/>
          <a:lstStyle/>
          <a:p>
            <a:r>
              <a:rPr lang="en-US" dirty="0" smtClean="0"/>
              <a:t>4. When </a:t>
            </a:r>
            <a:r>
              <a:rPr lang="en-US" dirty="0"/>
              <a:t>taking part in sports, remove the jewelry and protect your mouth with a </a:t>
            </a:r>
            <a:r>
              <a:rPr lang="en-US" dirty="0" err="1"/>
              <a:t>mouthguard</a:t>
            </a:r>
            <a:r>
              <a:rPr lang="en-US" dirty="0" smtClean="0"/>
              <a:t>.</a:t>
            </a:r>
          </a:p>
          <a:p>
            <a:r>
              <a:rPr lang="en-US" dirty="0"/>
              <a:t>5. See your dentist regularly, and remember to brush twice a day and floss daily. </a:t>
            </a:r>
          </a:p>
          <a:p>
            <a:endParaRPr lang="en-US" dirty="0"/>
          </a:p>
        </p:txBody>
      </p:sp>
    </p:spTree>
    <p:extLst>
      <p:ext uri="{BB962C8B-B14F-4D97-AF65-F5344CB8AC3E}">
        <p14:creationId xmlns:p14="http://schemas.microsoft.com/office/powerpoint/2010/main" val="36395157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Remove mouth jewelry</a:t>
            </a:r>
            <a:endParaRPr lang="en-US" dirty="0"/>
          </a:p>
        </p:txBody>
      </p:sp>
      <p:sp>
        <p:nvSpPr>
          <p:cNvPr id="3" name="Content Placeholder 2"/>
          <p:cNvSpPr>
            <a:spLocks noGrp="1"/>
          </p:cNvSpPr>
          <p:nvPr>
            <p:ph idx="1"/>
          </p:nvPr>
        </p:nvSpPr>
        <p:spPr/>
        <p:txBody>
          <a:bodyPr/>
          <a:lstStyle/>
          <a:p>
            <a:r>
              <a:rPr lang="en-US" dirty="0"/>
              <a:t>Of course the best option is to consider removing mouth jewelry before it causes a problem. Don’t pierce on a whim. The piercing will be an added responsibility to your life, requiring constant attention and upkeep. Talk to your dentist for more information. </a:t>
            </a:r>
          </a:p>
        </p:txBody>
      </p:sp>
    </p:spTree>
    <p:extLst>
      <p:ext uri="{BB962C8B-B14F-4D97-AF65-F5344CB8AC3E}">
        <p14:creationId xmlns:p14="http://schemas.microsoft.com/office/powerpoint/2010/main" val="17845393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Tooth Enamel</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800" y="1447800"/>
            <a:ext cx="4724400" cy="4401195"/>
          </a:xfrm>
        </p:spPr>
      </p:pic>
    </p:spTree>
    <p:extLst>
      <p:ext uri="{BB962C8B-B14F-4D97-AF65-F5344CB8AC3E}">
        <p14:creationId xmlns:p14="http://schemas.microsoft.com/office/powerpoint/2010/main" val="22415932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137160" indent="0">
              <a:buNone/>
            </a:pPr>
            <a:r>
              <a:rPr lang="en-US" dirty="0" smtClean="0"/>
              <a:t>The enamel is the outer layer of the tooth</a:t>
            </a:r>
          </a:p>
          <a:p>
            <a:pPr marL="137160" indent="0">
              <a:buNone/>
            </a:pPr>
            <a:r>
              <a:rPr lang="en-US" dirty="0" smtClean="0"/>
              <a:t>The function is to protect the tooth</a:t>
            </a:r>
          </a:p>
          <a:p>
            <a:pPr marL="137160" indent="0">
              <a:buNone/>
            </a:pPr>
            <a:r>
              <a:rPr lang="en-US" dirty="0" smtClean="0"/>
              <a:t>It is a clear layer</a:t>
            </a:r>
          </a:p>
          <a:p>
            <a:pPr marL="137160" indent="0">
              <a:buNone/>
            </a:pPr>
            <a:r>
              <a:rPr lang="en-US" dirty="0" smtClean="0"/>
              <a:t>Its structure is straight rows of enamel rods with collagen matrix</a:t>
            </a:r>
          </a:p>
        </p:txBody>
      </p:sp>
    </p:spTree>
    <p:extLst>
      <p:ext uri="{BB962C8B-B14F-4D97-AF65-F5344CB8AC3E}">
        <p14:creationId xmlns:p14="http://schemas.microsoft.com/office/powerpoint/2010/main" val="33697944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Enamel structure</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397" y="1447800"/>
            <a:ext cx="3980830" cy="4343400"/>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29791" y="1447800"/>
            <a:ext cx="4076009" cy="4357760"/>
          </a:xfrm>
        </p:spPr>
      </p:pic>
    </p:spTree>
    <p:extLst>
      <p:ext uri="{BB962C8B-B14F-4D97-AF65-F5344CB8AC3E}">
        <p14:creationId xmlns:p14="http://schemas.microsoft.com/office/powerpoint/2010/main" val="287917901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Teeth whitening…Can you over do it?</a:t>
            </a:r>
            <a:endParaRPr lang="en-US" dirty="0"/>
          </a:p>
        </p:txBody>
      </p:sp>
      <p:sp>
        <p:nvSpPr>
          <p:cNvPr id="3" name="Content Placeholder 2"/>
          <p:cNvSpPr>
            <a:spLocks noGrp="1"/>
          </p:cNvSpPr>
          <p:nvPr>
            <p:ph idx="1"/>
          </p:nvPr>
        </p:nvSpPr>
        <p:spPr/>
        <p:txBody>
          <a:bodyPr/>
          <a:lstStyle/>
          <a:p>
            <a:r>
              <a:rPr lang="en-US" dirty="0" smtClean="0"/>
              <a:t>Teeth whitening is one of the easiest procedures that can be done to improve the appearance of a smile.</a:t>
            </a:r>
          </a:p>
          <a:p>
            <a:r>
              <a:rPr lang="en-US" dirty="0" smtClean="0"/>
              <a:t>In the U.K. it is illegal to sell products over the counter with a greater than 6% hydrogen peroxide content and the use of 35% hydrogen peroxide can be administered by a licensed dentist.  In the United States, these products are allowed over-the-counter.</a:t>
            </a:r>
            <a:endParaRPr lang="en-US" dirty="0"/>
          </a:p>
        </p:txBody>
      </p:sp>
    </p:spTree>
    <p:extLst>
      <p:ext uri="{BB962C8B-B14F-4D97-AF65-F5344CB8AC3E}">
        <p14:creationId xmlns:p14="http://schemas.microsoft.com/office/powerpoint/2010/main" val="32882626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Tooth Changes with tooth whitening</a:t>
            </a:r>
            <a:endParaRPr lang="en-US" dirty="0"/>
          </a:p>
        </p:txBody>
      </p:sp>
      <p:sp>
        <p:nvSpPr>
          <p:cNvPr id="3" name="Content Placeholder 2"/>
          <p:cNvSpPr>
            <a:spLocks noGrp="1"/>
          </p:cNvSpPr>
          <p:nvPr>
            <p:ph idx="1"/>
          </p:nvPr>
        </p:nvSpPr>
        <p:spPr/>
        <p:txBody>
          <a:bodyPr/>
          <a:lstStyle/>
          <a:p>
            <a:r>
              <a:rPr lang="en-US" dirty="0" smtClean="0"/>
              <a:t>Chemistry: Hydrogen peroxide breaks down into oxygen radicals which destroy stain molecules in the teeth</a:t>
            </a:r>
          </a:p>
          <a:p>
            <a:endParaRPr lang="en-US" dirty="0"/>
          </a:p>
          <a:p>
            <a:r>
              <a:rPr lang="en-US" dirty="0" smtClean="0"/>
              <a:t>Higher concentrations 35%, can cause changes in the tooth enamel that make it rough and loss of strength and phosphate content in the deeper layers.  </a:t>
            </a:r>
          </a:p>
          <a:p>
            <a:endParaRPr lang="en-US" dirty="0"/>
          </a:p>
          <a:p>
            <a:pPr marL="137160" indent="0">
              <a:buNone/>
            </a:pPr>
            <a:endParaRPr lang="en-US" dirty="0"/>
          </a:p>
        </p:txBody>
      </p:sp>
    </p:spTree>
    <p:extLst>
      <p:ext uri="{BB962C8B-B14F-4D97-AF65-F5344CB8AC3E}">
        <p14:creationId xmlns:p14="http://schemas.microsoft.com/office/powerpoint/2010/main" val="8508925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Teeth whitening mechanism with a neutral or basic pH</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67000" y="1642187"/>
            <a:ext cx="3810000" cy="3965511"/>
          </a:xfrm>
        </p:spPr>
      </p:pic>
    </p:spTree>
    <p:extLst>
      <p:ext uri="{BB962C8B-B14F-4D97-AF65-F5344CB8AC3E}">
        <p14:creationId xmlns:p14="http://schemas.microsoft.com/office/powerpoint/2010/main" val="8925465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Whitening studies</a:t>
            </a:r>
            <a:endParaRPr lang="en-US" dirty="0"/>
          </a:p>
        </p:txBody>
      </p:sp>
      <p:sp>
        <p:nvSpPr>
          <p:cNvPr id="3" name="Content Placeholder 2"/>
          <p:cNvSpPr>
            <a:spLocks noGrp="1"/>
          </p:cNvSpPr>
          <p:nvPr>
            <p:ph idx="1"/>
          </p:nvPr>
        </p:nvSpPr>
        <p:spPr/>
        <p:txBody>
          <a:bodyPr>
            <a:normAutofit lnSpcReduction="10000"/>
          </a:bodyPr>
          <a:lstStyle/>
          <a:p>
            <a:r>
              <a:rPr lang="en-US" dirty="0" smtClean="0"/>
              <a:t>Under a microscope, enamel that was overexposed to hydrogen peroxide was found to be porous and the dentin had enzymes that break down collagen and disrupt the organic matrix.</a:t>
            </a:r>
          </a:p>
          <a:p>
            <a:r>
              <a:rPr lang="en-US" dirty="0" smtClean="0"/>
              <a:t>This has a dramatic result on the inner live nerve/pulp.  </a:t>
            </a:r>
          </a:p>
          <a:p>
            <a:r>
              <a:rPr lang="en-US" dirty="0" smtClean="0"/>
              <a:t>The misuse/ prolonged frequent use of the over the counter whitening products with high concentrations of whitening will cause irreversible tooth damage.</a:t>
            </a:r>
            <a:endParaRPr lang="en-US" dirty="0"/>
          </a:p>
        </p:txBody>
      </p:sp>
    </p:spTree>
    <p:extLst>
      <p:ext uri="{BB962C8B-B14F-4D97-AF65-F5344CB8AC3E}">
        <p14:creationId xmlns:p14="http://schemas.microsoft.com/office/powerpoint/2010/main" val="1570594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Whitening</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685924"/>
            <a:ext cx="4259983" cy="3190875"/>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0" y="1752600"/>
            <a:ext cx="3856653" cy="2362200"/>
          </a:xfrm>
          <a:prstGeom prst="rect">
            <a:avLst/>
          </a:prstGeom>
        </p:spPr>
      </p:pic>
    </p:spTree>
    <p:extLst>
      <p:ext uri="{BB962C8B-B14F-4D97-AF65-F5344CB8AC3E}">
        <p14:creationId xmlns:p14="http://schemas.microsoft.com/office/powerpoint/2010/main" val="16341606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What’s wrong with refined sugar?	</a:t>
            </a:r>
            <a:endParaRPr lang="en-US" dirty="0"/>
          </a:p>
        </p:txBody>
      </p:sp>
      <p:sp>
        <p:nvSpPr>
          <p:cNvPr id="3" name="Content Placeholder 2"/>
          <p:cNvSpPr>
            <a:spLocks noGrp="1"/>
          </p:cNvSpPr>
          <p:nvPr>
            <p:ph idx="1"/>
          </p:nvPr>
        </p:nvSpPr>
        <p:spPr/>
        <p:txBody>
          <a:bodyPr/>
          <a:lstStyle/>
          <a:p>
            <a:r>
              <a:rPr lang="en-US" dirty="0" smtClean="0"/>
              <a:t>Sugar + bacteria= acid byproduct</a:t>
            </a:r>
          </a:p>
          <a:p>
            <a:endParaRPr lang="en-US" dirty="0"/>
          </a:p>
          <a:p>
            <a:r>
              <a:rPr lang="en-US" dirty="0" smtClean="0"/>
              <a:t>Acid on a susceptible surface will break down that tissue ( your teeth and gums )</a:t>
            </a:r>
          </a:p>
          <a:p>
            <a:endParaRPr lang="en-US" dirty="0"/>
          </a:p>
          <a:p>
            <a:r>
              <a:rPr lang="en-US" dirty="0" smtClean="0"/>
              <a:t>Now you see why it is important to remove the bacteria from your teeth and gums</a:t>
            </a:r>
            <a:endParaRPr lang="en-US" dirty="0"/>
          </a:p>
        </p:txBody>
      </p:sp>
    </p:spTree>
    <p:extLst>
      <p:ext uri="{BB962C8B-B14F-4D97-AF65-F5344CB8AC3E}">
        <p14:creationId xmlns:p14="http://schemas.microsoft.com/office/powerpoint/2010/main" val="8536136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SCAMS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200" y="1295400"/>
            <a:ext cx="5029200" cy="5029200"/>
          </a:xfrm>
        </p:spPr>
      </p:pic>
    </p:spTree>
    <p:extLst>
      <p:ext uri="{BB962C8B-B14F-4D97-AF65-F5344CB8AC3E}">
        <p14:creationId xmlns:p14="http://schemas.microsoft.com/office/powerpoint/2010/main" val="8346525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Acid on tooth enamel</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42296" y="1447800"/>
            <a:ext cx="5477703" cy="3810000"/>
          </a:xfrm>
        </p:spPr>
      </p:pic>
    </p:spTree>
    <p:extLst>
      <p:ext uri="{BB962C8B-B14F-4D97-AF65-F5344CB8AC3E}">
        <p14:creationId xmlns:p14="http://schemas.microsoft.com/office/powerpoint/2010/main" val="29845108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 or Fictio</a:t>
            </a:r>
            <a:r>
              <a:rPr lang="en-US" dirty="0"/>
              <a:t>n</a:t>
            </a:r>
          </a:p>
        </p:txBody>
      </p:sp>
      <p:sp>
        <p:nvSpPr>
          <p:cNvPr id="5" name="Content Placeholder 4"/>
          <p:cNvSpPr>
            <a:spLocks noGrp="1"/>
          </p:cNvSpPr>
          <p:nvPr>
            <p:ph idx="1"/>
          </p:nvPr>
        </p:nvSpPr>
        <p:spPr/>
        <p:txBody>
          <a:bodyPr/>
          <a:lstStyle/>
          <a:p>
            <a:r>
              <a:rPr lang="en-US" b="1" dirty="0"/>
              <a:t>There's no harm in chewing tobacco.</a:t>
            </a:r>
          </a:p>
          <a:p>
            <a:r>
              <a:rPr lang="en-US" dirty="0"/>
              <a:t>Fact </a:t>
            </a:r>
            <a:endParaRPr lang="en-US" dirty="0" smtClean="0"/>
          </a:p>
          <a:p>
            <a:r>
              <a:rPr lang="en-US" dirty="0" smtClean="0"/>
              <a:t>Fiction </a:t>
            </a:r>
            <a:endParaRPr lang="en-US" dirty="0"/>
          </a:p>
        </p:txBody>
      </p:sp>
    </p:spTree>
    <p:extLst>
      <p:ext uri="{BB962C8B-B14F-4D97-AF65-F5344CB8AC3E}">
        <p14:creationId xmlns:p14="http://schemas.microsoft.com/office/powerpoint/2010/main" val="26783857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Using </a:t>
            </a:r>
            <a:r>
              <a:rPr lang="en-US" b="1" dirty="0"/>
              <a:t>chewing tobacco gives you bad breath</a:t>
            </a:r>
            <a:r>
              <a:rPr lang="en-US" b="1" dirty="0" smtClean="0"/>
              <a:t>.</a:t>
            </a:r>
          </a:p>
          <a:p>
            <a:r>
              <a:rPr lang="en-US" b="1" dirty="0" smtClean="0"/>
              <a:t>Fact</a:t>
            </a:r>
          </a:p>
          <a:p>
            <a:r>
              <a:rPr lang="en-US" b="1" dirty="0" smtClean="0"/>
              <a:t>Fiction</a:t>
            </a:r>
          </a:p>
          <a:p>
            <a:endParaRPr lang="en-US" dirty="0"/>
          </a:p>
        </p:txBody>
      </p:sp>
    </p:spTree>
    <p:extLst>
      <p:ext uri="{BB962C8B-B14F-4D97-AF65-F5344CB8AC3E}">
        <p14:creationId xmlns:p14="http://schemas.microsoft.com/office/powerpoint/2010/main" val="17999252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Chewing tobacco is the best way to quit smoking cigarettes</a:t>
            </a:r>
            <a:r>
              <a:rPr lang="en-US" b="1" dirty="0" smtClean="0"/>
              <a:t>.</a:t>
            </a:r>
          </a:p>
          <a:p>
            <a:r>
              <a:rPr lang="en-US" b="1" dirty="0" smtClean="0"/>
              <a:t>Fact</a:t>
            </a:r>
          </a:p>
          <a:p>
            <a:r>
              <a:rPr lang="en-US" b="1" dirty="0" smtClean="0"/>
              <a:t>Fiction</a:t>
            </a:r>
          </a:p>
          <a:p>
            <a:endParaRPr lang="en-US" dirty="0"/>
          </a:p>
        </p:txBody>
      </p:sp>
    </p:spTree>
    <p:extLst>
      <p:ext uri="{BB962C8B-B14F-4D97-AF65-F5344CB8AC3E}">
        <p14:creationId xmlns:p14="http://schemas.microsoft.com/office/powerpoint/2010/main" val="172172973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Chewing tobacco is not as addictive as cigarettes</a:t>
            </a:r>
            <a:r>
              <a:rPr lang="en-US" b="1" dirty="0" smtClean="0"/>
              <a:t>.</a:t>
            </a:r>
          </a:p>
          <a:p>
            <a:r>
              <a:rPr lang="en-US" b="1" dirty="0" smtClean="0"/>
              <a:t>Fact</a:t>
            </a:r>
          </a:p>
          <a:p>
            <a:pPr marL="137160" indent="0">
              <a:buNone/>
            </a:pPr>
            <a:r>
              <a:rPr lang="en-US" b="1" dirty="0" smtClean="0"/>
              <a:t>    Fiction</a:t>
            </a:r>
          </a:p>
          <a:p>
            <a:endParaRPr lang="en-US" dirty="0"/>
          </a:p>
        </p:txBody>
      </p:sp>
    </p:spTree>
    <p:extLst>
      <p:ext uri="{BB962C8B-B14F-4D97-AF65-F5344CB8AC3E}">
        <p14:creationId xmlns:p14="http://schemas.microsoft.com/office/powerpoint/2010/main" val="8975196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137160" indent="0">
              <a:buNone/>
            </a:pPr>
            <a:r>
              <a:rPr lang="en-US" b="1" dirty="0"/>
              <a:t>Using chewing tobacco can make your teeth fall out</a:t>
            </a:r>
            <a:r>
              <a:rPr lang="en-US" b="1" dirty="0" smtClean="0"/>
              <a:t>.</a:t>
            </a:r>
          </a:p>
          <a:p>
            <a:pPr marL="137160" indent="0">
              <a:buNone/>
            </a:pPr>
            <a:r>
              <a:rPr lang="en-US" b="1" dirty="0" smtClean="0"/>
              <a:t>Fact</a:t>
            </a:r>
          </a:p>
          <a:p>
            <a:pPr marL="137160" indent="0">
              <a:buNone/>
            </a:pPr>
            <a:r>
              <a:rPr lang="en-US" b="1" dirty="0" smtClean="0"/>
              <a:t>Fiction</a:t>
            </a:r>
          </a:p>
          <a:p>
            <a:pPr marL="137160" indent="0">
              <a:buNone/>
            </a:pPr>
            <a:endParaRPr lang="en-US" b="1" dirty="0"/>
          </a:p>
          <a:p>
            <a:pPr marL="137160" indent="0">
              <a:buNone/>
            </a:pPr>
            <a:endParaRPr lang="en-US" dirty="0"/>
          </a:p>
        </p:txBody>
      </p:sp>
    </p:spTree>
    <p:extLst>
      <p:ext uri="{BB962C8B-B14F-4D97-AF65-F5344CB8AC3E}">
        <p14:creationId xmlns:p14="http://schemas.microsoft.com/office/powerpoint/2010/main" val="143688357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Oral piercing can cause nerve damage.</a:t>
            </a:r>
          </a:p>
          <a:p>
            <a:endParaRPr lang="en-US" dirty="0"/>
          </a:p>
          <a:p>
            <a:r>
              <a:rPr lang="en-US" dirty="0" smtClean="0"/>
              <a:t>Fact</a:t>
            </a:r>
          </a:p>
          <a:p>
            <a:r>
              <a:rPr lang="en-US" dirty="0" smtClean="0"/>
              <a:t>Fiction</a:t>
            </a:r>
            <a:endParaRPr lang="en-US" dirty="0"/>
          </a:p>
        </p:txBody>
      </p:sp>
    </p:spTree>
    <p:extLst>
      <p:ext uri="{BB962C8B-B14F-4D97-AF65-F5344CB8AC3E}">
        <p14:creationId xmlns:p14="http://schemas.microsoft.com/office/powerpoint/2010/main" val="692750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oral cavity is the beginning of the digestive system and has the least amount of bacteria of that system. </a:t>
            </a:r>
          </a:p>
          <a:p>
            <a:endParaRPr lang="en-US" dirty="0"/>
          </a:p>
          <a:p>
            <a:r>
              <a:rPr lang="en-US" dirty="0" smtClean="0"/>
              <a:t>Fact</a:t>
            </a:r>
          </a:p>
          <a:p>
            <a:r>
              <a:rPr lang="en-US" dirty="0" smtClean="0"/>
              <a:t>Fiction</a:t>
            </a:r>
            <a:endParaRPr lang="en-US" dirty="0"/>
          </a:p>
        </p:txBody>
      </p:sp>
    </p:spTree>
    <p:extLst>
      <p:ext uri="{BB962C8B-B14F-4D97-AF65-F5344CB8AC3E}">
        <p14:creationId xmlns:p14="http://schemas.microsoft.com/office/powerpoint/2010/main" val="27295480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Teeth whitening can be done repetitively without any tooth damage. </a:t>
            </a:r>
          </a:p>
          <a:p>
            <a:endParaRPr lang="en-US" dirty="0"/>
          </a:p>
          <a:p>
            <a:r>
              <a:rPr lang="en-US" dirty="0" smtClean="0"/>
              <a:t>Fact</a:t>
            </a:r>
          </a:p>
          <a:p>
            <a:r>
              <a:rPr lang="en-US" dirty="0" smtClean="0"/>
              <a:t>Fiction</a:t>
            </a:r>
            <a:endParaRPr lang="en-US" dirty="0"/>
          </a:p>
        </p:txBody>
      </p:sp>
    </p:spTree>
    <p:extLst>
      <p:ext uri="{BB962C8B-B14F-4D97-AF65-F5344CB8AC3E}">
        <p14:creationId xmlns:p14="http://schemas.microsoft.com/office/powerpoint/2010/main" val="3456476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Decrease Carbohydrate consumption</a:t>
            </a:r>
            <a:endParaRPr lang="en-US" dirty="0"/>
          </a:p>
        </p:txBody>
      </p:sp>
      <p:sp>
        <p:nvSpPr>
          <p:cNvPr id="3" name="Content Placeholder 2"/>
          <p:cNvSpPr>
            <a:spLocks noGrp="1"/>
          </p:cNvSpPr>
          <p:nvPr>
            <p:ph idx="1"/>
          </p:nvPr>
        </p:nvSpPr>
        <p:spPr/>
        <p:txBody>
          <a:bodyPr/>
          <a:lstStyle/>
          <a:p>
            <a:r>
              <a:rPr lang="en-US" dirty="0" smtClean="0"/>
              <a:t>1. Stay away from things that stick. Besides how often you snack on sugary foods, the LENGTH of time that it remains in your mouth plays a large role in tooth decay.</a:t>
            </a:r>
          </a:p>
          <a:p>
            <a:r>
              <a:rPr lang="en-US" dirty="0" smtClean="0"/>
              <a:t>2. Think twice about picking hard candy.  Unless it is sugar free, candies stay in the mouth for a long period of time and subject teeth to increased risk of decay</a:t>
            </a:r>
          </a:p>
          <a:p>
            <a:endParaRPr lang="en-US" dirty="0" smtClean="0"/>
          </a:p>
        </p:txBody>
      </p:sp>
    </p:spTree>
    <p:extLst>
      <p:ext uri="{BB962C8B-B14F-4D97-AF65-F5344CB8AC3E}">
        <p14:creationId xmlns:p14="http://schemas.microsoft.com/office/powerpoint/2010/main" val="387859360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safest method of teeth whitening is to be done in your dentist office.  </a:t>
            </a:r>
          </a:p>
          <a:p>
            <a:endParaRPr lang="en-US" dirty="0"/>
          </a:p>
          <a:p>
            <a:r>
              <a:rPr lang="en-US" dirty="0" smtClean="0"/>
              <a:t>Fact</a:t>
            </a:r>
          </a:p>
          <a:p>
            <a:r>
              <a:rPr lang="en-US" dirty="0" smtClean="0"/>
              <a:t>Fiction</a:t>
            </a:r>
            <a:endParaRPr lang="en-US" dirty="0"/>
          </a:p>
        </p:txBody>
      </p:sp>
    </p:spTree>
    <p:extLst>
      <p:ext uri="{BB962C8B-B14F-4D97-AF65-F5344CB8AC3E}">
        <p14:creationId xmlns:p14="http://schemas.microsoft.com/office/powerpoint/2010/main" val="3439982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Gum</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2057400"/>
            <a:ext cx="2362200" cy="4311727"/>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5326" y="2057400"/>
            <a:ext cx="3124200" cy="3124200"/>
          </a:xfrm>
          <a:prstGeom prst="rect">
            <a:avLst/>
          </a:prstGeom>
        </p:spPr>
      </p:pic>
    </p:spTree>
    <p:extLst>
      <p:ext uri="{BB962C8B-B14F-4D97-AF65-F5344CB8AC3E}">
        <p14:creationId xmlns:p14="http://schemas.microsoft.com/office/powerpoint/2010/main" val="1486754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Cheese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05000" y="2133600"/>
            <a:ext cx="5334000" cy="3549534"/>
          </a:xfrm>
        </p:spPr>
      </p:pic>
    </p:spTree>
    <p:extLst>
      <p:ext uri="{BB962C8B-B14F-4D97-AF65-F5344CB8AC3E}">
        <p14:creationId xmlns:p14="http://schemas.microsoft.com/office/powerpoint/2010/main" val="40985416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1298</TotalTime>
  <Words>2523</Words>
  <Application>Microsoft Office PowerPoint</Application>
  <PresentationFormat>On-screen Show (4:3)</PresentationFormat>
  <Paragraphs>245</Paragraphs>
  <Slides>70</Slides>
  <Notes>61</Notes>
  <HiddenSlides>0</HiddenSlides>
  <MMClips>4</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Apex</vt:lpstr>
      <vt:lpstr>Oral Health Overview</vt:lpstr>
      <vt:lpstr>Oral Cavity</vt:lpstr>
      <vt:lpstr>Oral Cavity</vt:lpstr>
      <vt:lpstr>Oral health Affects Total health</vt:lpstr>
      <vt:lpstr>Retentive sugar</vt:lpstr>
      <vt:lpstr>What’s wrong with refined sugar? </vt:lpstr>
      <vt:lpstr>Decrease Carbohydrate consumption</vt:lpstr>
      <vt:lpstr>Gum</vt:lpstr>
      <vt:lpstr>Cheese</vt:lpstr>
      <vt:lpstr>Healthy Gums &amp; Soft Tissue</vt:lpstr>
      <vt:lpstr>Unhealthy Gums &amp; Soft Tissue</vt:lpstr>
      <vt:lpstr>Brushing Teeth</vt:lpstr>
      <vt:lpstr>FLOSSING</vt:lpstr>
      <vt:lpstr>SMOKING</vt:lpstr>
      <vt:lpstr>Quitting</vt:lpstr>
      <vt:lpstr>What poisons are added to tobacco?</vt:lpstr>
      <vt:lpstr>Harm </vt:lpstr>
      <vt:lpstr>Bad Breath</vt:lpstr>
      <vt:lpstr>Teeth fall out</vt:lpstr>
      <vt:lpstr>Addictive</vt:lpstr>
      <vt:lpstr>Chewing Tobacco</vt:lpstr>
      <vt:lpstr>Oral Cancer</vt:lpstr>
      <vt:lpstr>Cancer Lesions</vt:lpstr>
      <vt:lpstr>Smokeless tobacco</vt:lpstr>
      <vt:lpstr>PowerPoint Presentation</vt:lpstr>
      <vt:lpstr>Gruen Von Behrens</vt:lpstr>
      <vt:lpstr>Gruen Von Behrens</vt:lpstr>
      <vt:lpstr>Oral Cancer</vt:lpstr>
      <vt:lpstr>Early warning signs</vt:lpstr>
      <vt:lpstr>Oral cancer and HPV</vt:lpstr>
      <vt:lpstr>HPV Vaccine</vt:lpstr>
      <vt:lpstr>Oral Cancer Exam</vt:lpstr>
      <vt:lpstr>Human Papillomavirus</vt:lpstr>
      <vt:lpstr>Oral Cancer Treatments</vt:lpstr>
      <vt:lpstr>Rehabilitation</vt:lpstr>
      <vt:lpstr>Oral Piercing</vt:lpstr>
      <vt:lpstr>PowerPoint Presentation</vt:lpstr>
      <vt:lpstr>Oral Piercing cont.</vt:lpstr>
      <vt:lpstr>Oral Piercing cont.</vt:lpstr>
      <vt:lpstr>Infection, pain and swelling</vt:lpstr>
      <vt:lpstr>RECESSION</vt:lpstr>
      <vt:lpstr>Damage to gums, teeth and filllings</vt:lpstr>
      <vt:lpstr>TOOTH FRACTURE</vt:lpstr>
      <vt:lpstr>Hypersensitivity to metals</vt:lpstr>
      <vt:lpstr>Nerve Damage</vt:lpstr>
      <vt:lpstr>Excessive Drooling</vt:lpstr>
      <vt:lpstr>Dental Appointment  difficulties</vt:lpstr>
      <vt:lpstr>Already have an oral piercing?</vt:lpstr>
      <vt:lpstr>Oral Piercing Care</vt:lpstr>
      <vt:lpstr>Oral Piercing Care cont.</vt:lpstr>
      <vt:lpstr>Remove mouth jewelry</vt:lpstr>
      <vt:lpstr>Tooth Enamel</vt:lpstr>
      <vt:lpstr>PowerPoint Presentation</vt:lpstr>
      <vt:lpstr>Enamel structure</vt:lpstr>
      <vt:lpstr>Teeth whitening…Can you over do it?</vt:lpstr>
      <vt:lpstr>Tooth Changes with tooth whitening</vt:lpstr>
      <vt:lpstr>Teeth whitening mechanism with a neutral or basic pH</vt:lpstr>
      <vt:lpstr>Whitening studies</vt:lpstr>
      <vt:lpstr>Teeth Whitening</vt:lpstr>
      <vt:lpstr>SCAMS</vt:lpstr>
      <vt:lpstr>Acid on tooth enamel</vt:lpstr>
      <vt:lpstr>Fact or Fiction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dc:creator>
  <cp:lastModifiedBy>Dennis</cp:lastModifiedBy>
  <cp:revision>105</cp:revision>
  <cp:lastPrinted>2015-01-14T15:28:37Z</cp:lastPrinted>
  <dcterms:created xsi:type="dcterms:W3CDTF">2014-12-16T13:07:11Z</dcterms:created>
  <dcterms:modified xsi:type="dcterms:W3CDTF">2015-01-20T13:44:59Z</dcterms:modified>
</cp:coreProperties>
</file>